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69" r:id="rId5"/>
  </p:sldMasterIdLst>
  <p:notesMasterIdLst>
    <p:notesMasterId r:id="rId10"/>
  </p:notesMasterIdLst>
  <p:sldIdLst>
    <p:sldId id="298" r:id="rId6"/>
    <p:sldId id="297" r:id="rId7"/>
    <p:sldId id="291" r:id="rId8"/>
    <p:sldId id="294"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6E6E6"/>
    <a:srgbClr val="B8312F"/>
    <a:srgbClr val="F7DEDD"/>
    <a:srgbClr val="F2F2F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207CF2B-4634-442D-8852-F8D94F331F53}" v="223" dt="2024-11-14T10:40:01.898"/>
    <p1510:client id="{B5FE864C-72E0-4532-B0B8-9220417C63DF}" v="6" dt="2024-11-14T15:01:23.97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6250" autoAdjust="0"/>
    <p:restoredTop sz="94660"/>
  </p:normalViewPr>
  <p:slideViewPr>
    <p:cSldViewPr snapToGrid="0">
      <p:cViewPr varScale="1">
        <p:scale>
          <a:sx n="108" d="100"/>
          <a:sy n="108" d="100"/>
        </p:scale>
        <p:origin x="1212"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presProps" Target="presProps.xml"/><Relationship Id="rId5" Type="http://schemas.openxmlformats.org/officeDocument/2006/relationships/slideMaster" Target="slideMasters/slideMaster2.xml"/><Relationship Id="rId15" Type="http://schemas.microsoft.com/office/2015/10/relationships/revisionInfo" Target="revisionInfo.xml"/><Relationship Id="rId1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oleObject" Target="https://pmgoperations.sharepoint.com/sites/ThematicRATeam/Shared%20Documents/06_Projects/04.%20Collaborative%20Projects/Quarterly%20M&amp;A%20reports%20-%20Cross%20sector/Do%20not%20edit-%20Source%20file/Sector-Source%20file.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C:\Users\Costanza.Barrai\Downloads\multiTimeline%20(1).csv" TargetMode="External"/><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200" b="1" i="0" u="none" strike="noStrike" kern="1200" spc="0" baseline="0">
                <a:solidFill>
                  <a:schemeClr val="tx1">
                    <a:lumMod val="65000"/>
                    <a:lumOff val="35000"/>
                  </a:schemeClr>
                </a:solidFill>
                <a:latin typeface="+mn-lt"/>
                <a:ea typeface="+mn-ea"/>
                <a:cs typeface="+mn-cs"/>
              </a:defRPr>
            </a:pPr>
            <a:r>
              <a:rPr lang="en-US" sz="1200" b="1" i="0" baseline="0">
                <a:solidFill>
                  <a:srgbClr val="121316"/>
                </a:solidFill>
                <a:effectLst/>
              </a:rPr>
              <a:t>M&amp;A deals in the </a:t>
            </a:r>
            <a:r>
              <a:rPr lang="en-US" sz="1200" b="1" i="0" u="none" strike="noStrike" kern="1200" spc="0" baseline="0">
                <a:solidFill>
                  <a:srgbClr val="121316"/>
                </a:solidFill>
              </a:rPr>
              <a:t>media </a:t>
            </a:r>
            <a:r>
              <a:rPr lang="en-US" sz="1200" b="1" i="0" baseline="0">
                <a:solidFill>
                  <a:srgbClr val="121316"/>
                </a:solidFill>
                <a:effectLst/>
              </a:rPr>
              <a:t>sector by deal volume and deal value, Q1 2020 to Q3 2024</a:t>
            </a:r>
            <a:endParaRPr lang="en-US" sz="1200" b="1">
              <a:solidFill>
                <a:srgbClr val="121316"/>
              </a:solidFill>
              <a:effectLst/>
            </a:endParaRPr>
          </a:p>
        </c:rich>
      </c:tx>
      <c:overlay val="0"/>
      <c:spPr>
        <a:noFill/>
        <a:ln>
          <a:noFill/>
        </a:ln>
        <a:effectLst/>
      </c:spPr>
      <c:txPr>
        <a:bodyPr rot="0" spcFirstLastPara="1" vertOverflow="ellipsis" vert="horz" wrap="square" anchor="ctr" anchorCtr="1"/>
        <a:lstStyle/>
        <a:p>
          <a:pPr>
            <a:defRPr sz="1200" b="1"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9.7497651168575089E-2"/>
          <c:y val="0.24623659253006844"/>
          <c:w val="0.81164965001656508"/>
          <c:h val="0.52845721819082614"/>
        </c:manualLayout>
      </c:layout>
      <c:barChart>
        <c:barDir val="col"/>
        <c:grouping val="clustered"/>
        <c:varyColors val="0"/>
        <c:ser>
          <c:idx val="0"/>
          <c:order val="0"/>
          <c:tx>
            <c:strRef>
              <c:f>'[Sector-Source file.xlsx]Source'!$B$6</c:f>
              <c:strCache>
                <c:ptCount val="1"/>
                <c:pt idx="0">
                  <c:v>Value of deals ($B)</c:v>
                </c:pt>
              </c:strCache>
            </c:strRef>
          </c:tx>
          <c:spPr>
            <a:solidFill>
              <a:schemeClr val="bg1">
                <a:lumMod val="85000"/>
              </a:schemeClr>
            </a:solidFill>
            <a:ln>
              <a:noFill/>
            </a:ln>
            <a:effectLst>
              <a:outerShdw blurRad="50800" dist="38100" dir="2700000" algn="tl" rotWithShape="0">
                <a:prstClr val="black">
                  <a:alpha val="40000"/>
                </a:prstClr>
              </a:outerShdw>
            </a:effectLst>
          </c:spPr>
          <c:invertIfNegative val="0"/>
          <c:dPt>
            <c:idx val="0"/>
            <c:invertIfNegative val="0"/>
            <c:bubble3D val="0"/>
            <c:spPr>
              <a:solidFill>
                <a:srgbClr val="0B153B"/>
              </a:solidFill>
              <a:ln>
                <a:noFill/>
              </a:ln>
              <a:effectLst>
                <a:outerShdw blurRad="50800" dist="38100" dir="2700000" algn="tl" rotWithShape="0">
                  <a:prstClr val="black">
                    <a:alpha val="40000"/>
                  </a:prstClr>
                </a:outerShdw>
              </a:effectLst>
            </c:spPr>
            <c:extLst>
              <c:ext xmlns:c16="http://schemas.microsoft.com/office/drawing/2014/chart" uri="{C3380CC4-5D6E-409C-BE32-E72D297353CC}">
                <c16:uniqueId val="{00000001-DA4C-4E4F-93D8-19C8D679208C}"/>
              </c:ext>
            </c:extLst>
          </c:dPt>
          <c:dPt>
            <c:idx val="1"/>
            <c:invertIfNegative val="0"/>
            <c:bubble3D val="0"/>
            <c:spPr>
              <a:solidFill>
                <a:srgbClr val="0B153B"/>
              </a:solidFill>
              <a:ln>
                <a:noFill/>
              </a:ln>
              <a:effectLst>
                <a:outerShdw blurRad="50800" dist="38100" dir="2700000" algn="tl" rotWithShape="0">
                  <a:prstClr val="black">
                    <a:alpha val="40000"/>
                  </a:prstClr>
                </a:outerShdw>
              </a:effectLst>
            </c:spPr>
            <c:extLst>
              <c:ext xmlns:c16="http://schemas.microsoft.com/office/drawing/2014/chart" uri="{C3380CC4-5D6E-409C-BE32-E72D297353CC}">
                <c16:uniqueId val="{00000003-DA4C-4E4F-93D8-19C8D679208C}"/>
              </c:ext>
            </c:extLst>
          </c:dPt>
          <c:dPt>
            <c:idx val="2"/>
            <c:invertIfNegative val="0"/>
            <c:bubble3D val="0"/>
            <c:spPr>
              <a:solidFill>
                <a:srgbClr val="0B153B"/>
              </a:solidFill>
              <a:ln>
                <a:noFill/>
              </a:ln>
              <a:effectLst>
                <a:outerShdw blurRad="50800" dist="38100" dir="2700000" algn="tl" rotWithShape="0">
                  <a:prstClr val="black">
                    <a:alpha val="40000"/>
                  </a:prstClr>
                </a:outerShdw>
              </a:effectLst>
            </c:spPr>
            <c:extLst>
              <c:ext xmlns:c16="http://schemas.microsoft.com/office/drawing/2014/chart" uri="{C3380CC4-5D6E-409C-BE32-E72D297353CC}">
                <c16:uniqueId val="{00000005-DA4C-4E4F-93D8-19C8D679208C}"/>
              </c:ext>
            </c:extLst>
          </c:dPt>
          <c:dPt>
            <c:idx val="3"/>
            <c:invertIfNegative val="0"/>
            <c:bubble3D val="0"/>
            <c:spPr>
              <a:solidFill>
                <a:srgbClr val="0B153B"/>
              </a:solidFill>
              <a:ln>
                <a:noFill/>
              </a:ln>
              <a:effectLst>
                <a:outerShdw blurRad="50800" dist="38100" dir="2700000" algn="tl" rotWithShape="0">
                  <a:prstClr val="black">
                    <a:alpha val="40000"/>
                  </a:prstClr>
                </a:outerShdw>
              </a:effectLst>
            </c:spPr>
            <c:extLst>
              <c:ext xmlns:c16="http://schemas.microsoft.com/office/drawing/2014/chart" uri="{C3380CC4-5D6E-409C-BE32-E72D297353CC}">
                <c16:uniqueId val="{00000007-DA4C-4E4F-93D8-19C8D679208C}"/>
              </c:ext>
            </c:extLst>
          </c:dPt>
          <c:dPt>
            <c:idx val="4"/>
            <c:invertIfNegative val="0"/>
            <c:bubble3D val="0"/>
            <c:spPr>
              <a:solidFill>
                <a:srgbClr val="002567"/>
              </a:solidFill>
              <a:ln>
                <a:noFill/>
              </a:ln>
              <a:effectLst>
                <a:outerShdw blurRad="50800" dist="38100" dir="2700000" algn="tl" rotWithShape="0">
                  <a:prstClr val="black">
                    <a:alpha val="40000"/>
                  </a:prstClr>
                </a:outerShdw>
              </a:effectLst>
            </c:spPr>
            <c:extLst>
              <c:ext xmlns:c16="http://schemas.microsoft.com/office/drawing/2014/chart" uri="{C3380CC4-5D6E-409C-BE32-E72D297353CC}">
                <c16:uniqueId val="{00000009-DA4C-4E4F-93D8-19C8D679208C}"/>
              </c:ext>
            </c:extLst>
          </c:dPt>
          <c:dPt>
            <c:idx val="5"/>
            <c:invertIfNegative val="0"/>
            <c:bubble3D val="0"/>
            <c:spPr>
              <a:solidFill>
                <a:srgbClr val="002567"/>
              </a:solidFill>
              <a:ln>
                <a:noFill/>
              </a:ln>
              <a:effectLst>
                <a:outerShdw blurRad="50800" dist="38100" dir="2700000" algn="tl" rotWithShape="0">
                  <a:prstClr val="black">
                    <a:alpha val="40000"/>
                  </a:prstClr>
                </a:outerShdw>
              </a:effectLst>
            </c:spPr>
            <c:extLst>
              <c:ext xmlns:c16="http://schemas.microsoft.com/office/drawing/2014/chart" uri="{C3380CC4-5D6E-409C-BE32-E72D297353CC}">
                <c16:uniqueId val="{0000000B-DA4C-4E4F-93D8-19C8D679208C}"/>
              </c:ext>
            </c:extLst>
          </c:dPt>
          <c:dPt>
            <c:idx val="6"/>
            <c:invertIfNegative val="0"/>
            <c:bubble3D val="0"/>
            <c:spPr>
              <a:solidFill>
                <a:srgbClr val="002567"/>
              </a:solidFill>
              <a:ln>
                <a:noFill/>
              </a:ln>
              <a:effectLst>
                <a:outerShdw blurRad="50800" dist="38100" dir="2700000" algn="tl" rotWithShape="0">
                  <a:prstClr val="black">
                    <a:alpha val="40000"/>
                  </a:prstClr>
                </a:outerShdw>
              </a:effectLst>
            </c:spPr>
            <c:extLst>
              <c:ext xmlns:c16="http://schemas.microsoft.com/office/drawing/2014/chart" uri="{C3380CC4-5D6E-409C-BE32-E72D297353CC}">
                <c16:uniqueId val="{0000000D-DA4C-4E4F-93D8-19C8D679208C}"/>
              </c:ext>
            </c:extLst>
          </c:dPt>
          <c:dPt>
            <c:idx val="7"/>
            <c:invertIfNegative val="0"/>
            <c:bubble3D val="0"/>
            <c:spPr>
              <a:solidFill>
                <a:srgbClr val="002567"/>
              </a:solidFill>
              <a:ln>
                <a:noFill/>
              </a:ln>
              <a:effectLst>
                <a:outerShdw blurRad="50800" dist="38100" dir="2700000" algn="tl" rotWithShape="0">
                  <a:prstClr val="black">
                    <a:alpha val="40000"/>
                  </a:prstClr>
                </a:outerShdw>
              </a:effectLst>
            </c:spPr>
            <c:extLst>
              <c:ext xmlns:c16="http://schemas.microsoft.com/office/drawing/2014/chart" uri="{C3380CC4-5D6E-409C-BE32-E72D297353CC}">
                <c16:uniqueId val="{0000000F-DA4C-4E4F-93D8-19C8D679208C}"/>
              </c:ext>
            </c:extLst>
          </c:dPt>
          <c:dPt>
            <c:idx val="8"/>
            <c:invertIfNegative val="0"/>
            <c:bubble3D val="0"/>
            <c:spPr>
              <a:solidFill>
                <a:srgbClr val="0071B6"/>
              </a:solidFill>
              <a:ln>
                <a:noFill/>
              </a:ln>
              <a:effectLst>
                <a:outerShdw blurRad="50800" dist="38100" dir="2700000" algn="tl" rotWithShape="0">
                  <a:prstClr val="black">
                    <a:alpha val="40000"/>
                  </a:prstClr>
                </a:outerShdw>
              </a:effectLst>
            </c:spPr>
            <c:extLst>
              <c:ext xmlns:c16="http://schemas.microsoft.com/office/drawing/2014/chart" uri="{C3380CC4-5D6E-409C-BE32-E72D297353CC}">
                <c16:uniqueId val="{00000011-DA4C-4E4F-93D8-19C8D679208C}"/>
              </c:ext>
            </c:extLst>
          </c:dPt>
          <c:dPt>
            <c:idx val="9"/>
            <c:invertIfNegative val="0"/>
            <c:bubble3D val="0"/>
            <c:spPr>
              <a:solidFill>
                <a:srgbClr val="0071B6"/>
              </a:solidFill>
              <a:ln>
                <a:noFill/>
              </a:ln>
              <a:effectLst>
                <a:outerShdw blurRad="50800" dist="38100" dir="2700000" algn="tl" rotWithShape="0">
                  <a:prstClr val="black">
                    <a:alpha val="40000"/>
                  </a:prstClr>
                </a:outerShdw>
              </a:effectLst>
            </c:spPr>
            <c:extLst>
              <c:ext xmlns:c16="http://schemas.microsoft.com/office/drawing/2014/chart" uri="{C3380CC4-5D6E-409C-BE32-E72D297353CC}">
                <c16:uniqueId val="{00000013-DA4C-4E4F-93D8-19C8D679208C}"/>
              </c:ext>
            </c:extLst>
          </c:dPt>
          <c:dPt>
            <c:idx val="10"/>
            <c:invertIfNegative val="0"/>
            <c:bubble3D val="0"/>
            <c:spPr>
              <a:solidFill>
                <a:srgbClr val="0071B6"/>
              </a:solidFill>
              <a:ln>
                <a:noFill/>
              </a:ln>
              <a:effectLst>
                <a:outerShdw blurRad="50800" dist="38100" dir="2700000" algn="tl" rotWithShape="0">
                  <a:prstClr val="black">
                    <a:alpha val="40000"/>
                  </a:prstClr>
                </a:outerShdw>
              </a:effectLst>
            </c:spPr>
            <c:extLst>
              <c:ext xmlns:c16="http://schemas.microsoft.com/office/drawing/2014/chart" uri="{C3380CC4-5D6E-409C-BE32-E72D297353CC}">
                <c16:uniqueId val="{00000015-DA4C-4E4F-93D8-19C8D679208C}"/>
              </c:ext>
            </c:extLst>
          </c:dPt>
          <c:dPt>
            <c:idx val="11"/>
            <c:invertIfNegative val="0"/>
            <c:bubble3D val="0"/>
            <c:spPr>
              <a:solidFill>
                <a:srgbClr val="0071B6"/>
              </a:solidFill>
              <a:ln>
                <a:noFill/>
              </a:ln>
              <a:effectLst>
                <a:outerShdw blurRad="50800" dist="38100" dir="2700000" algn="tl" rotWithShape="0">
                  <a:prstClr val="black">
                    <a:alpha val="40000"/>
                  </a:prstClr>
                </a:outerShdw>
              </a:effectLst>
            </c:spPr>
            <c:extLst>
              <c:ext xmlns:c16="http://schemas.microsoft.com/office/drawing/2014/chart" uri="{C3380CC4-5D6E-409C-BE32-E72D297353CC}">
                <c16:uniqueId val="{00000017-DA4C-4E4F-93D8-19C8D679208C}"/>
              </c:ext>
            </c:extLst>
          </c:dPt>
          <c:dPt>
            <c:idx val="12"/>
            <c:invertIfNegative val="0"/>
            <c:bubble3D val="0"/>
            <c:spPr>
              <a:solidFill>
                <a:srgbClr val="36C3FF"/>
              </a:solidFill>
              <a:ln>
                <a:noFill/>
              </a:ln>
              <a:effectLst>
                <a:outerShdw blurRad="50800" dist="38100" dir="2700000" algn="tl" rotWithShape="0">
                  <a:prstClr val="black">
                    <a:alpha val="40000"/>
                  </a:prstClr>
                </a:outerShdw>
              </a:effectLst>
            </c:spPr>
            <c:extLst>
              <c:ext xmlns:c16="http://schemas.microsoft.com/office/drawing/2014/chart" uri="{C3380CC4-5D6E-409C-BE32-E72D297353CC}">
                <c16:uniqueId val="{00000019-DA4C-4E4F-93D8-19C8D679208C}"/>
              </c:ext>
            </c:extLst>
          </c:dPt>
          <c:dPt>
            <c:idx val="13"/>
            <c:invertIfNegative val="0"/>
            <c:bubble3D val="0"/>
            <c:spPr>
              <a:solidFill>
                <a:srgbClr val="36C3FF"/>
              </a:solidFill>
              <a:ln>
                <a:noFill/>
              </a:ln>
              <a:effectLst>
                <a:outerShdw blurRad="50800" dist="38100" dir="2700000" algn="tl" rotWithShape="0">
                  <a:prstClr val="black">
                    <a:alpha val="40000"/>
                  </a:prstClr>
                </a:outerShdw>
              </a:effectLst>
            </c:spPr>
            <c:extLst>
              <c:ext xmlns:c16="http://schemas.microsoft.com/office/drawing/2014/chart" uri="{C3380CC4-5D6E-409C-BE32-E72D297353CC}">
                <c16:uniqueId val="{0000001B-DA4C-4E4F-93D8-19C8D679208C}"/>
              </c:ext>
            </c:extLst>
          </c:dPt>
          <c:dPt>
            <c:idx val="14"/>
            <c:invertIfNegative val="0"/>
            <c:bubble3D val="0"/>
            <c:spPr>
              <a:solidFill>
                <a:srgbClr val="36C3FF"/>
              </a:solidFill>
              <a:ln>
                <a:noFill/>
              </a:ln>
              <a:effectLst>
                <a:outerShdw blurRad="50800" dist="38100" dir="2700000" algn="tl" rotWithShape="0">
                  <a:prstClr val="black">
                    <a:alpha val="40000"/>
                  </a:prstClr>
                </a:outerShdw>
              </a:effectLst>
            </c:spPr>
            <c:extLst>
              <c:ext xmlns:c16="http://schemas.microsoft.com/office/drawing/2014/chart" uri="{C3380CC4-5D6E-409C-BE32-E72D297353CC}">
                <c16:uniqueId val="{0000001D-DA4C-4E4F-93D8-19C8D679208C}"/>
              </c:ext>
            </c:extLst>
          </c:dPt>
          <c:dPt>
            <c:idx val="15"/>
            <c:invertIfNegative val="0"/>
            <c:bubble3D val="0"/>
            <c:spPr>
              <a:solidFill>
                <a:srgbClr val="36C3FF"/>
              </a:solidFill>
              <a:ln>
                <a:noFill/>
              </a:ln>
              <a:effectLst>
                <a:outerShdw blurRad="50800" dist="38100" dir="2700000" algn="tl" rotWithShape="0">
                  <a:prstClr val="black">
                    <a:alpha val="40000"/>
                  </a:prstClr>
                </a:outerShdw>
              </a:effectLst>
            </c:spPr>
            <c:extLst>
              <c:ext xmlns:c16="http://schemas.microsoft.com/office/drawing/2014/chart" uri="{C3380CC4-5D6E-409C-BE32-E72D297353CC}">
                <c16:uniqueId val="{0000001F-DA4C-4E4F-93D8-19C8D679208C}"/>
              </c:ext>
            </c:extLst>
          </c:dPt>
          <c:dPt>
            <c:idx val="16"/>
            <c:invertIfNegative val="0"/>
            <c:bubble3D val="0"/>
            <c:spPr>
              <a:solidFill>
                <a:srgbClr val="B1E9FE"/>
              </a:solidFill>
              <a:ln>
                <a:noFill/>
              </a:ln>
              <a:effectLst>
                <a:outerShdw blurRad="50800" dist="38100" dir="2700000" algn="tl" rotWithShape="0">
                  <a:prstClr val="black">
                    <a:alpha val="40000"/>
                  </a:prstClr>
                </a:outerShdw>
              </a:effectLst>
            </c:spPr>
            <c:extLst>
              <c:ext xmlns:c16="http://schemas.microsoft.com/office/drawing/2014/chart" uri="{C3380CC4-5D6E-409C-BE32-E72D297353CC}">
                <c16:uniqueId val="{00000021-DA4C-4E4F-93D8-19C8D679208C}"/>
              </c:ext>
            </c:extLst>
          </c:dPt>
          <c:dPt>
            <c:idx val="17"/>
            <c:invertIfNegative val="0"/>
            <c:bubble3D val="0"/>
            <c:spPr>
              <a:solidFill>
                <a:srgbClr val="B1E9FE"/>
              </a:solidFill>
              <a:ln>
                <a:noFill/>
              </a:ln>
              <a:effectLst>
                <a:outerShdw blurRad="50800" dist="38100" dir="2700000" algn="tl" rotWithShape="0">
                  <a:prstClr val="black">
                    <a:alpha val="40000"/>
                  </a:prstClr>
                </a:outerShdw>
              </a:effectLst>
            </c:spPr>
            <c:extLst>
              <c:ext xmlns:c16="http://schemas.microsoft.com/office/drawing/2014/chart" uri="{C3380CC4-5D6E-409C-BE32-E72D297353CC}">
                <c16:uniqueId val="{00000023-DA4C-4E4F-93D8-19C8D679208C}"/>
              </c:ext>
            </c:extLst>
          </c:dPt>
          <c:dPt>
            <c:idx val="18"/>
            <c:invertIfNegative val="0"/>
            <c:bubble3D val="0"/>
            <c:spPr>
              <a:solidFill>
                <a:srgbClr val="B1E9FE"/>
              </a:solidFill>
              <a:ln>
                <a:noFill/>
              </a:ln>
              <a:effectLst>
                <a:outerShdw blurRad="50800" dist="38100" dir="2700000" algn="tl" rotWithShape="0">
                  <a:prstClr val="black">
                    <a:alpha val="40000"/>
                  </a:prstClr>
                </a:outerShdw>
              </a:effectLst>
            </c:spPr>
            <c:extLst>
              <c:ext xmlns:c16="http://schemas.microsoft.com/office/drawing/2014/chart" uri="{C3380CC4-5D6E-409C-BE32-E72D297353CC}">
                <c16:uniqueId val="{00000025-DA4C-4E4F-93D8-19C8D679208C}"/>
              </c:ext>
            </c:extLst>
          </c:dPt>
          <c:dPt>
            <c:idx val="19"/>
            <c:invertIfNegative val="0"/>
            <c:bubble3D val="0"/>
            <c:spPr>
              <a:solidFill>
                <a:srgbClr val="B1E9FE"/>
              </a:solidFill>
              <a:ln>
                <a:noFill/>
              </a:ln>
              <a:effectLst>
                <a:outerShdw blurRad="50800" dist="38100" dir="2700000" algn="tl" rotWithShape="0">
                  <a:prstClr val="black">
                    <a:alpha val="40000"/>
                  </a:prstClr>
                </a:outerShdw>
              </a:effectLst>
            </c:spPr>
            <c:extLst>
              <c:ext xmlns:c16="http://schemas.microsoft.com/office/drawing/2014/chart" uri="{C3380CC4-5D6E-409C-BE32-E72D297353CC}">
                <c16:uniqueId val="{00000027-DA4C-4E4F-93D8-19C8D679208C}"/>
              </c:ext>
            </c:extLst>
          </c:dPt>
          <c:dLbls>
            <c:numFmt formatCode="&quot;$&quot;#,##0" sourceLinked="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rgbClr val="2E293D"/>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multiLvlStrRef>
              <c:f>'[Sector-Source file.xlsx]Source'!$C$1:$U$2</c:f>
              <c:multiLvlStrCache>
                <c:ptCount val="19"/>
                <c:lvl>
                  <c:pt idx="0">
                    <c:v>Q1</c:v>
                  </c:pt>
                  <c:pt idx="1">
                    <c:v>Q2</c:v>
                  </c:pt>
                  <c:pt idx="2">
                    <c:v>Q3</c:v>
                  </c:pt>
                  <c:pt idx="3">
                    <c:v>Q4</c:v>
                  </c:pt>
                  <c:pt idx="4">
                    <c:v>Q1</c:v>
                  </c:pt>
                  <c:pt idx="5">
                    <c:v>Q2</c:v>
                  </c:pt>
                  <c:pt idx="6">
                    <c:v>Q3</c:v>
                  </c:pt>
                  <c:pt idx="7">
                    <c:v>Q4</c:v>
                  </c:pt>
                  <c:pt idx="8">
                    <c:v>Q1</c:v>
                  </c:pt>
                  <c:pt idx="9">
                    <c:v>Q2</c:v>
                  </c:pt>
                  <c:pt idx="10">
                    <c:v>Q3</c:v>
                  </c:pt>
                  <c:pt idx="11">
                    <c:v>Q4</c:v>
                  </c:pt>
                  <c:pt idx="12">
                    <c:v>Q1</c:v>
                  </c:pt>
                  <c:pt idx="13">
                    <c:v>Q2</c:v>
                  </c:pt>
                  <c:pt idx="14">
                    <c:v>Q3</c:v>
                  </c:pt>
                  <c:pt idx="15">
                    <c:v>Q4</c:v>
                  </c:pt>
                  <c:pt idx="16">
                    <c:v>Q1</c:v>
                  </c:pt>
                  <c:pt idx="17">
                    <c:v>Q2</c:v>
                  </c:pt>
                  <c:pt idx="18">
                    <c:v>Q3</c:v>
                  </c:pt>
                </c:lvl>
                <c:lvl>
                  <c:pt idx="0">
                    <c:v>2020</c:v>
                  </c:pt>
                  <c:pt idx="4">
                    <c:v>2021</c:v>
                  </c:pt>
                  <c:pt idx="8">
                    <c:v>2022</c:v>
                  </c:pt>
                  <c:pt idx="12">
                    <c:v>2023</c:v>
                  </c:pt>
                  <c:pt idx="16">
                    <c:v>2024</c:v>
                  </c:pt>
                </c:lvl>
              </c:multiLvlStrCache>
            </c:multiLvlStrRef>
          </c:cat>
          <c:val>
            <c:numRef>
              <c:f>'[Sector-Source file.xlsx]Source'!$C$48:$U$48</c:f>
              <c:numCache>
                <c:formatCode>0</c:formatCode>
                <c:ptCount val="19"/>
                <c:pt idx="0">
                  <c:v>44.747638199999997</c:v>
                </c:pt>
                <c:pt idx="1">
                  <c:v>65.000838900000005</c:v>
                </c:pt>
                <c:pt idx="2">
                  <c:v>77.105130200000005</c:v>
                </c:pt>
                <c:pt idx="3">
                  <c:v>124.3745522</c:v>
                </c:pt>
                <c:pt idx="4">
                  <c:v>98.324535999999995</c:v>
                </c:pt>
                <c:pt idx="5">
                  <c:v>155.283782</c:v>
                </c:pt>
                <c:pt idx="6">
                  <c:v>75.677325199999999</c:v>
                </c:pt>
                <c:pt idx="7">
                  <c:v>51.135929400000002</c:v>
                </c:pt>
                <c:pt idx="8">
                  <c:v>141.2890836</c:v>
                </c:pt>
                <c:pt idx="9">
                  <c:v>87.761089100000007</c:v>
                </c:pt>
                <c:pt idx="10">
                  <c:v>23.7100303</c:v>
                </c:pt>
                <c:pt idx="11">
                  <c:v>6.8295493</c:v>
                </c:pt>
                <c:pt idx="12">
                  <c:v>28.808386599999999</c:v>
                </c:pt>
                <c:pt idx="13">
                  <c:v>34.199758500000002</c:v>
                </c:pt>
                <c:pt idx="14">
                  <c:v>17.858814299999999</c:v>
                </c:pt>
                <c:pt idx="15">
                  <c:v>60.916766299999999</c:v>
                </c:pt>
                <c:pt idx="16">
                  <c:v>32.608063799999996</c:v>
                </c:pt>
                <c:pt idx="17">
                  <c:v>43.317914500000001</c:v>
                </c:pt>
                <c:pt idx="18">
                  <c:v>18.331129799999999</c:v>
                </c:pt>
              </c:numCache>
            </c:numRef>
          </c:val>
          <c:extLst>
            <c:ext xmlns:c16="http://schemas.microsoft.com/office/drawing/2014/chart" uri="{C3380CC4-5D6E-409C-BE32-E72D297353CC}">
              <c16:uniqueId val="{00000028-DA4C-4E4F-93D8-19C8D679208C}"/>
            </c:ext>
          </c:extLst>
        </c:ser>
        <c:dLbls>
          <c:showLegendKey val="0"/>
          <c:showVal val="0"/>
          <c:showCatName val="0"/>
          <c:showSerName val="0"/>
          <c:showPercent val="0"/>
          <c:showBubbleSize val="0"/>
        </c:dLbls>
        <c:gapWidth val="40"/>
        <c:axId val="2118210576"/>
        <c:axId val="2118430640"/>
      </c:barChart>
      <c:lineChart>
        <c:grouping val="standard"/>
        <c:varyColors val="0"/>
        <c:ser>
          <c:idx val="1"/>
          <c:order val="1"/>
          <c:tx>
            <c:strRef>
              <c:f>'[Sector-Source file.xlsx]Source'!$B$5</c:f>
              <c:strCache>
                <c:ptCount val="1"/>
                <c:pt idx="0">
                  <c:v>Number of deals</c:v>
                </c:pt>
              </c:strCache>
            </c:strRef>
          </c:tx>
          <c:spPr>
            <a:ln w="19050" cap="rnd">
              <a:solidFill>
                <a:srgbClr val="36C3FF"/>
              </a:solidFill>
              <a:round/>
            </a:ln>
            <a:effectLst/>
          </c:spPr>
          <c:marker>
            <c:symbol val="circle"/>
            <c:size val="8"/>
            <c:spPr>
              <a:solidFill>
                <a:srgbClr val="36C3FF"/>
              </a:solidFill>
              <a:ln w="19050">
                <a:solidFill>
                  <a:srgbClr val="36C3FF"/>
                </a:solidFill>
              </a:ln>
              <a:effectLst/>
            </c:spPr>
          </c:marker>
          <c:dLbls>
            <c:numFmt formatCode="#,##0" sourceLinked="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rgbClr val="36C3FF"/>
                    </a:solidFill>
                    <a:latin typeface="+mn-lt"/>
                    <a:ea typeface="+mn-ea"/>
                    <a:cs typeface="+mn-cs"/>
                  </a:defRPr>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multiLvlStrRef>
              <c:f>'[Sector-Source file.xlsx]Source'!$C$1:$U$2</c:f>
              <c:multiLvlStrCache>
                <c:ptCount val="19"/>
                <c:lvl>
                  <c:pt idx="0">
                    <c:v>Q1</c:v>
                  </c:pt>
                  <c:pt idx="1">
                    <c:v>Q2</c:v>
                  </c:pt>
                  <c:pt idx="2">
                    <c:v>Q3</c:v>
                  </c:pt>
                  <c:pt idx="3">
                    <c:v>Q4</c:v>
                  </c:pt>
                  <c:pt idx="4">
                    <c:v>Q1</c:v>
                  </c:pt>
                  <c:pt idx="5">
                    <c:v>Q2</c:v>
                  </c:pt>
                  <c:pt idx="6">
                    <c:v>Q3</c:v>
                  </c:pt>
                  <c:pt idx="7">
                    <c:v>Q4</c:v>
                  </c:pt>
                  <c:pt idx="8">
                    <c:v>Q1</c:v>
                  </c:pt>
                  <c:pt idx="9">
                    <c:v>Q2</c:v>
                  </c:pt>
                  <c:pt idx="10">
                    <c:v>Q3</c:v>
                  </c:pt>
                  <c:pt idx="11">
                    <c:v>Q4</c:v>
                  </c:pt>
                  <c:pt idx="12">
                    <c:v>Q1</c:v>
                  </c:pt>
                  <c:pt idx="13">
                    <c:v>Q2</c:v>
                  </c:pt>
                  <c:pt idx="14">
                    <c:v>Q3</c:v>
                  </c:pt>
                  <c:pt idx="15">
                    <c:v>Q4</c:v>
                  </c:pt>
                  <c:pt idx="16">
                    <c:v>Q1</c:v>
                  </c:pt>
                  <c:pt idx="17">
                    <c:v>Q2</c:v>
                  </c:pt>
                  <c:pt idx="18">
                    <c:v>Q3</c:v>
                  </c:pt>
                </c:lvl>
                <c:lvl>
                  <c:pt idx="0">
                    <c:v>2020</c:v>
                  </c:pt>
                  <c:pt idx="4">
                    <c:v>2021</c:v>
                  </c:pt>
                  <c:pt idx="8">
                    <c:v>2022</c:v>
                  </c:pt>
                  <c:pt idx="12">
                    <c:v>2023</c:v>
                  </c:pt>
                  <c:pt idx="16">
                    <c:v>2024</c:v>
                  </c:pt>
                </c:lvl>
              </c:multiLvlStrCache>
            </c:multiLvlStrRef>
          </c:cat>
          <c:val>
            <c:numRef>
              <c:f>'[Sector-Source file.xlsx]Source'!$C$47:$U$47</c:f>
              <c:numCache>
                <c:formatCode>0</c:formatCode>
                <c:ptCount val="19"/>
                <c:pt idx="0">
                  <c:v>600</c:v>
                </c:pt>
                <c:pt idx="1">
                  <c:v>454</c:v>
                </c:pt>
                <c:pt idx="2">
                  <c:v>557</c:v>
                </c:pt>
                <c:pt idx="3">
                  <c:v>593</c:v>
                </c:pt>
                <c:pt idx="4">
                  <c:v>662</c:v>
                </c:pt>
                <c:pt idx="5">
                  <c:v>589</c:v>
                </c:pt>
                <c:pt idx="6">
                  <c:v>632</c:v>
                </c:pt>
                <c:pt idx="7">
                  <c:v>628</c:v>
                </c:pt>
                <c:pt idx="8">
                  <c:v>587</c:v>
                </c:pt>
                <c:pt idx="9">
                  <c:v>607</c:v>
                </c:pt>
                <c:pt idx="10">
                  <c:v>578</c:v>
                </c:pt>
                <c:pt idx="11">
                  <c:v>548</c:v>
                </c:pt>
                <c:pt idx="12">
                  <c:v>511</c:v>
                </c:pt>
                <c:pt idx="13">
                  <c:v>559</c:v>
                </c:pt>
                <c:pt idx="14">
                  <c:v>472</c:v>
                </c:pt>
                <c:pt idx="15">
                  <c:v>451</c:v>
                </c:pt>
                <c:pt idx="16">
                  <c:v>473</c:v>
                </c:pt>
                <c:pt idx="17">
                  <c:v>484</c:v>
                </c:pt>
                <c:pt idx="18">
                  <c:v>495</c:v>
                </c:pt>
              </c:numCache>
            </c:numRef>
          </c:val>
          <c:smooth val="0"/>
          <c:extLst>
            <c:ext xmlns:c16="http://schemas.microsoft.com/office/drawing/2014/chart" uri="{C3380CC4-5D6E-409C-BE32-E72D297353CC}">
              <c16:uniqueId val="{00000029-DA4C-4E4F-93D8-19C8D679208C}"/>
            </c:ext>
          </c:extLst>
        </c:ser>
        <c:dLbls>
          <c:showLegendKey val="0"/>
          <c:showVal val="0"/>
          <c:showCatName val="0"/>
          <c:showSerName val="0"/>
          <c:showPercent val="0"/>
          <c:showBubbleSize val="0"/>
        </c:dLbls>
        <c:marker val="1"/>
        <c:smooth val="0"/>
        <c:axId val="2096253120"/>
        <c:axId val="2141856448"/>
      </c:lineChart>
      <c:catAx>
        <c:axId val="21182105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lgn="ctr">
              <a:defRPr lang="en-US" sz="1000" b="0" i="0" u="none" strike="noStrike" kern="1200" baseline="0">
                <a:solidFill>
                  <a:schemeClr val="bg1">
                    <a:lumMod val="50000"/>
                  </a:schemeClr>
                </a:solidFill>
                <a:latin typeface="+mn-lt"/>
                <a:ea typeface="+mn-ea"/>
                <a:cs typeface="+mn-cs"/>
              </a:defRPr>
            </a:pPr>
            <a:endParaRPr lang="en-US"/>
          </a:p>
        </c:txPr>
        <c:crossAx val="2118430640"/>
        <c:crosses val="autoZero"/>
        <c:auto val="1"/>
        <c:lblAlgn val="ctr"/>
        <c:lblOffset val="100"/>
        <c:noMultiLvlLbl val="0"/>
      </c:catAx>
      <c:valAx>
        <c:axId val="2118430640"/>
        <c:scaling>
          <c:orientation val="minMax"/>
        </c:scaling>
        <c:delete val="0"/>
        <c:axPos val="l"/>
        <c:majorGridlines>
          <c:spPr>
            <a:ln w="9525" cap="flat" cmpd="sng" algn="ctr">
              <a:solidFill>
                <a:schemeClr val="bg1">
                  <a:lumMod val="85000"/>
                </a:schemeClr>
              </a:solidFill>
              <a:round/>
            </a:ln>
            <a:effectLst/>
          </c:spPr>
        </c:majorGridlines>
        <c:title>
          <c:tx>
            <c:rich>
              <a:bodyPr rot="-5400000" spcFirstLastPara="1" vertOverflow="ellipsis" vert="horz" wrap="square" anchor="ctr" anchorCtr="1"/>
              <a:lstStyle/>
              <a:p>
                <a:pPr algn="ctr">
                  <a:defRPr lang="en-GB" sz="1100" b="0" i="0" u="none" strike="noStrike" kern="1200" baseline="0">
                    <a:solidFill>
                      <a:schemeClr val="bg1">
                        <a:lumMod val="50000"/>
                      </a:schemeClr>
                    </a:solidFill>
                    <a:latin typeface="+mn-lt"/>
                    <a:ea typeface="+mn-ea"/>
                    <a:cs typeface="+mn-cs"/>
                  </a:defRPr>
                </a:pPr>
                <a:r>
                  <a:rPr lang="en-GB" sz="1100" b="0" i="0" u="none" strike="noStrike" kern="1200" baseline="0">
                    <a:solidFill>
                      <a:schemeClr val="bg1">
                        <a:lumMod val="50000"/>
                      </a:schemeClr>
                    </a:solidFill>
                    <a:latin typeface="+mn-lt"/>
                    <a:ea typeface="+mn-ea"/>
                    <a:cs typeface="+mn-cs"/>
                  </a:rPr>
                  <a:t>Value of deals ($B)</a:t>
                </a:r>
              </a:p>
            </c:rich>
          </c:tx>
          <c:layout>
            <c:manualLayout>
              <c:xMode val="edge"/>
              <c:yMode val="edge"/>
              <c:x val="1.2118598952379798E-2"/>
              <c:y val="0.31623010509139177"/>
            </c:manualLayout>
          </c:layout>
          <c:overlay val="0"/>
          <c:spPr>
            <a:noFill/>
            <a:ln>
              <a:noFill/>
            </a:ln>
            <a:effectLst/>
          </c:spPr>
          <c:txPr>
            <a:bodyPr rot="-5400000" spcFirstLastPara="1" vertOverflow="ellipsis" vert="horz" wrap="square" anchor="ctr" anchorCtr="1"/>
            <a:lstStyle/>
            <a:p>
              <a:pPr algn="ctr">
                <a:defRPr lang="en-GB" sz="1100" b="0" i="0" u="none" strike="noStrike" kern="1200" baseline="0">
                  <a:solidFill>
                    <a:schemeClr val="bg1">
                      <a:lumMod val="50000"/>
                    </a:schemeClr>
                  </a:solidFill>
                  <a:latin typeface="+mn-lt"/>
                  <a:ea typeface="+mn-ea"/>
                  <a:cs typeface="+mn-cs"/>
                </a:defRPr>
              </a:pPr>
              <a:endParaRPr lang="en-US"/>
            </a:p>
          </c:txPr>
        </c:title>
        <c:numFmt formatCode="#,##0" sourceLinked="0"/>
        <c:majorTickMark val="none"/>
        <c:minorTickMark val="none"/>
        <c:tickLblPos val="nextTo"/>
        <c:spPr>
          <a:noFill/>
          <a:ln>
            <a:noFill/>
          </a:ln>
          <a:effectLst/>
        </c:spPr>
        <c:txPr>
          <a:bodyPr rot="-60000000" spcFirstLastPara="1" vertOverflow="ellipsis" vert="horz" wrap="square" anchor="ctr" anchorCtr="1"/>
          <a:lstStyle/>
          <a:p>
            <a:pPr algn="ctr">
              <a:defRPr lang="en-US" sz="1100" b="0" i="0" u="none" strike="noStrike" kern="1200" baseline="0">
                <a:solidFill>
                  <a:schemeClr val="bg1">
                    <a:lumMod val="50000"/>
                  </a:schemeClr>
                </a:solidFill>
                <a:latin typeface="+mn-lt"/>
                <a:ea typeface="+mn-ea"/>
                <a:cs typeface="+mn-cs"/>
              </a:defRPr>
            </a:pPr>
            <a:endParaRPr lang="en-US"/>
          </a:p>
        </c:txPr>
        <c:crossAx val="2118210576"/>
        <c:crosses val="autoZero"/>
        <c:crossBetween val="between"/>
        <c:majorUnit val="40"/>
      </c:valAx>
      <c:valAx>
        <c:axId val="2141856448"/>
        <c:scaling>
          <c:orientation val="minMax"/>
        </c:scaling>
        <c:delete val="0"/>
        <c:axPos val="r"/>
        <c:title>
          <c:tx>
            <c:rich>
              <a:bodyPr rot="5400000" spcFirstLastPara="1" vertOverflow="ellipsis" wrap="square" anchor="ctr" anchorCtr="1"/>
              <a:lstStyle/>
              <a:p>
                <a:pPr algn="ctr" rtl="0">
                  <a:defRPr lang="en-GB" sz="1100" b="0" i="0" u="none" strike="noStrike" kern="1200" baseline="0">
                    <a:solidFill>
                      <a:schemeClr val="bg1">
                        <a:lumMod val="50000"/>
                      </a:schemeClr>
                    </a:solidFill>
                    <a:latin typeface="+mn-lt"/>
                    <a:ea typeface="+mn-ea"/>
                    <a:cs typeface="+mn-cs"/>
                  </a:defRPr>
                </a:pPr>
                <a:r>
                  <a:rPr lang="en-GB" sz="1100" b="0" i="0" u="none" strike="noStrike" kern="1200" baseline="0">
                    <a:solidFill>
                      <a:schemeClr val="bg1">
                        <a:lumMod val="50000"/>
                      </a:schemeClr>
                    </a:solidFill>
                    <a:latin typeface="+mn-lt"/>
                    <a:ea typeface="+mn-ea"/>
                    <a:cs typeface="+mn-cs"/>
                  </a:rPr>
                  <a:t>Number of deals</a:t>
                </a:r>
              </a:p>
            </c:rich>
          </c:tx>
          <c:layout>
            <c:manualLayout>
              <c:xMode val="edge"/>
              <c:yMode val="edge"/>
              <c:x val="0.97989642001161437"/>
              <c:y val="0.30525655529019746"/>
            </c:manualLayout>
          </c:layout>
          <c:overlay val="0"/>
          <c:spPr>
            <a:noFill/>
            <a:ln>
              <a:noFill/>
            </a:ln>
            <a:effectLst/>
          </c:spPr>
          <c:txPr>
            <a:bodyPr rot="5400000" spcFirstLastPara="1" vertOverflow="ellipsis" wrap="square" anchor="ctr" anchorCtr="1"/>
            <a:lstStyle/>
            <a:p>
              <a:pPr algn="ctr" rtl="0">
                <a:defRPr lang="en-GB" sz="1100" b="0" i="0" u="none" strike="noStrike" kern="1200" baseline="0">
                  <a:solidFill>
                    <a:schemeClr val="bg1">
                      <a:lumMod val="50000"/>
                    </a:schemeClr>
                  </a:solidFill>
                  <a:latin typeface="+mn-lt"/>
                  <a:ea typeface="+mn-ea"/>
                  <a:cs typeface="+mn-cs"/>
                </a:defRPr>
              </a:pPr>
              <a:endParaRPr lang="en-US"/>
            </a:p>
          </c:txPr>
        </c:title>
        <c:numFmt formatCode="#,##0" sourceLinked="0"/>
        <c:majorTickMark val="out"/>
        <c:minorTickMark val="none"/>
        <c:tickLblPos val="nextTo"/>
        <c:spPr>
          <a:noFill/>
          <a:ln>
            <a:noFill/>
          </a:ln>
          <a:effectLst/>
        </c:spPr>
        <c:txPr>
          <a:bodyPr rot="-60000000" spcFirstLastPara="1" vertOverflow="ellipsis" vert="horz" wrap="square" anchor="ctr" anchorCtr="1"/>
          <a:lstStyle/>
          <a:p>
            <a:pPr algn="ctr">
              <a:defRPr lang="en-US" sz="1100" b="0" i="0" u="none" strike="noStrike" kern="1200" baseline="0">
                <a:solidFill>
                  <a:schemeClr val="bg1">
                    <a:lumMod val="50000"/>
                  </a:schemeClr>
                </a:solidFill>
                <a:latin typeface="+mn-lt"/>
                <a:ea typeface="+mn-ea"/>
                <a:cs typeface="+mn-cs"/>
              </a:defRPr>
            </a:pPr>
            <a:endParaRPr lang="en-US"/>
          </a:p>
        </c:txPr>
        <c:crossAx val="2096253120"/>
        <c:crosses val="max"/>
        <c:crossBetween val="between"/>
        <c:majorUnit val="140"/>
      </c:valAx>
      <c:catAx>
        <c:axId val="2096253120"/>
        <c:scaling>
          <c:orientation val="minMax"/>
        </c:scaling>
        <c:delete val="1"/>
        <c:axPos val="b"/>
        <c:numFmt formatCode="General" sourceLinked="1"/>
        <c:majorTickMark val="out"/>
        <c:minorTickMark val="none"/>
        <c:tickLblPos val="nextTo"/>
        <c:crossAx val="2141856448"/>
        <c:crosses val="autoZero"/>
        <c:auto val="1"/>
        <c:lblAlgn val="ctr"/>
        <c:lblOffset val="100"/>
        <c:noMultiLvlLbl val="0"/>
      </c:catAx>
      <c:spPr>
        <a:noFill/>
        <a:ln>
          <a:noFill/>
        </a:ln>
        <a:effectLst/>
      </c:spPr>
    </c:plotArea>
    <c:legend>
      <c:legendPos val="t"/>
      <c:overlay val="0"/>
      <c:spPr>
        <a:noFill/>
        <a:ln>
          <a:noFill/>
        </a:ln>
        <a:effectLst/>
      </c:spPr>
      <c:txPr>
        <a:bodyPr rot="0" spcFirstLastPara="1" vertOverflow="ellipsis" vert="horz" wrap="square" anchor="ctr" anchorCtr="1"/>
        <a:lstStyle/>
        <a:p>
          <a:pPr algn="ctr">
            <a:defRPr lang="en-US" sz="1100" b="0" i="0" u="none" strike="noStrike" kern="1200" baseline="0">
              <a:solidFill>
                <a:schemeClr val="bg1">
                  <a:lumMod val="50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9103048591355667E-2"/>
          <c:y val="0"/>
          <c:w val="0.72421609928049924"/>
          <c:h val="1"/>
        </c:manualLayout>
      </c:layout>
      <c:lineChart>
        <c:grouping val="standard"/>
        <c:varyColors val="0"/>
        <c:ser>
          <c:idx val="0"/>
          <c:order val="0"/>
          <c:tx>
            <c:strRef>
              <c:f>'multiTimeline (1)'!$C$4</c:f>
              <c:strCache>
                <c:ptCount val="1"/>
                <c:pt idx="0">
                  <c:v>Donald Trump</c:v>
                </c:pt>
              </c:strCache>
            </c:strRef>
          </c:tx>
          <c:spPr>
            <a:ln w="28575" cap="rnd">
              <a:solidFill>
                <a:schemeClr val="accent2"/>
              </a:solidFill>
              <a:round/>
            </a:ln>
            <a:effectLst/>
          </c:spPr>
          <c:marker>
            <c:symbol val="none"/>
          </c:marker>
          <c:cat>
            <c:numRef>
              <c:f>'multiTimeline (1)'!$B$5:$B$111</c:f>
              <c:numCache>
                <c:formatCode>mmm\-yy</c:formatCode>
                <c:ptCount val="107"/>
                <c:pt idx="0" formatCode="General">
                  <c:v>2016</c:v>
                </c:pt>
                <c:pt idx="1">
                  <c:v>42401</c:v>
                </c:pt>
                <c:pt idx="2">
                  <c:v>42430</c:v>
                </c:pt>
                <c:pt idx="3">
                  <c:v>42461</c:v>
                </c:pt>
                <c:pt idx="4">
                  <c:v>42491</c:v>
                </c:pt>
                <c:pt idx="5">
                  <c:v>42522</c:v>
                </c:pt>
                <c:pt idx="6">
                  <c:v>42552</c:v>
                </c:pt>
                <c:pt idx="7">
                  <c:v>42583</c:v>
                </c:pt>
                <c:pt idx="8">
                  <c:v>42614</c:v>
                </c:pt>
                <c:pt idx="9">
                  <c:v>42644</c:v>
                </c:pt>
                <c:pt idx="10">
                  <c:v>42675</c:v>
                </c:pt>
                <c:pt idx="11">
                  <c:v>42705</c:v>
                </c:pt>
                <c:pt idx="12" formatCode="General">
                  <c:v>2017</c:v>
                </c:pt>
                <c:pt idx="13">
                  <c:v>42767</c:v>
                </c:pt>
                <c:pt idx="14">
                  <c:v>42795</c:v>
                </c:pt>
                <c:pt idx="15">
                  <c:v>42826</c:v>
                </c:pt>
                <c:pt idx="16">
                  <c:v>42856</c:v>
                </c:pt>
                <c:pt idx="17">
                  <c:v>42887</c:v>
                </c:pt>
                <c:pt idx="18">
                  <c:v>42917</c:v>
                </c:pt>
                <c:pt idx="19">
                  <c:v>42948</c:v>
                </c:pt>
                <c:pt idx="20">
                  <c:v>42979</c:v>
                </c:pt>
                <c:pt idx="21">
                  <c:v>43009</c:v>
                </c:pt>
                <c:pt idx="22">
                  <c:v>43040</c:v>
                </c:pt>
                <c:pt idx="23">
                  <c:v>43070</c:v>
                </c:pt>
                <c:pt idx="24" formatCode="General">
                  <c:v>2018</c:v>
                </c:pt>
                <c:pt idx="25">
                  <c:v>43132</c:v>
                </c:pt>
                <c:pt idx="26">
                  <c:v>43160</c:v>
                </c:pt>
                <c:pt idx="27">
                  <c:v>43191</c:v>
                </c:pt>
                <c:pt idx="28">
                  <c:v>43221</c:v>
                </c:pt>
                <c:pt idx="29">
                  <c:v>43252</c:v>
                </c:pt>
                <c:pt idx="30">
                  <c:v>43282</c:v>
                </c:pt>
                <c:pt idx="31">
                  <c:v>43313</c:v>
                </c:pt>
                <c:pt idx="32">
                  <c:v>43344</c:v>
                </c:pt>
                <c:pt idx="33">
                  <c:v>43374</c:v>
                </c:pt>
                <c:pt idx="34">
                  <c:v>43405</c:v>
                </c:pt>
                <c:pt idx="35">
                  <c:v>43435</c:v>
                </c:pt>
                <c:pt idx="36" formatCode="General">
                  <c:v>2019</c:v>
                </c:pt>
                <c:pt idx="37">
                  <c:v>43497</c:v>
                </c:pt>
                <c:pt idx="38">
                  <c:v>43525</c:v>
                </c:pt>
                <c:pt idx="39">
                  <c:v>43556</c:v>
                </c:pt>
                <c:pt idx="40">
                  <c:v>43586</c:v>
                </c:pt>
                <c:pt idx="41">
                  <c:v>43617</c:v>
                </c:pt>
                <c:pt idx="42">
                  <c:v>43647</c:v>
                </c:pt>
                <c:pt idx="43">
                  <c:v>43678</c:v>
                </c:pt>
                <c:pt idx="44">
                  <c:v>43709</c:v>
                </c:pt>
                <c:pt idx="45">
                  <c:v>43739</c:v>
                </c:pt>
                <c:pt idx="46">
                  <c:v>43770</c:v>
                </c:pt>
                <c:pt idx="47">
                  <c:v>43800</c:v>
                </c:pt>
                <c:pt idx="48" formatCode="General">
                  <c:v>2020</c:v>
                </c:pt>
                <c:pt idx="49">
                  <c:v>43862</c:v>
                </c:pt>
                <c:pt idx="50">
                  <c:v>43891</c:v>
                </c:pt>
                <c:pt idx="51">
                  <c:v>43922</c:v>
                </c:pt>
                <c:pt idx="52">
                  <c:v>43952</c:v>
                </c:pt>
                <c:pt idx="53">
                  <c:v>43983</c:v>
                </c:pt>
                <c:pt idx="54">
                  <c:v>44013</c:v>
                </c:pt>
                <c:pt idx="55">
                  <c:v>44044</c:v>
                </c:pt>
                <c:pt idx="56">
                  <c:v>44075</c:v>
                </c:pt>
                <c:pt idx="57">
                  <c:v>44105</c:v>
                </c:pt>
                <c:pt idx="58">
                  <c:v>44136</c:v>
                </c:pt>
                <c:pt idx="59">
                  <c:v>44166</c:v>
                </c:pt>
                <c:pt idx="60" formatCode="General">
                  <c:v>2021</c:v>
                </c:pt>
                <c:pt idx="61">
                  <c:v>44228</c:v>
                </c:pt>
                <c:pt idx="62">
                  <c:v>44256</c:v>
                </c:pt>
                <c:pt idx="63">
                  <c:v>44287</c:v>
                </c:pt>
                <c:pt idx="64">
                  <c:v>44317</c:v>
                </c:pt>
                <c:pt idx="65">
                  <c:v>44348</c:v>
                </c:pt>
                <c:pt idx="66">
                  <c:v>44378</c:v>
                </c:pt>
                <c:pt idx="67">
                  <c:v>44409</c:v>
                </c:pt>
                <c:pt idx="68">
                  <c:v>44440</c:v>
                </c:pt>
                <c:pt idx="69">
                  <c:v>44470</c:v>
                </c:pt>
                <c:pt idx="70">
                  <c:v>44501</c:v>
                </c:pt>
                <c:pt idx="71">
                  <c:v>44531</c:v>
                </c:pt>
                <c:pt idx="72" formatCode="General">
                  <c:v>2022</c:v>
                </c:pt>
                <c:pt idx="73">
                  <c:v>44593</c:v>
                </c:pt>
                <c:pt idx="74">
                  <c:v>44621</c:v>
                </c:pt>
                <c:pt idx="75">
                  <c:v>44652</c:v>
                </c:pt>
                <c:pt idx="76">
                  <c:v>44682</c:v>
                </c:pt>
                <c:pt idx="77">
                  <c:v>44713</c:v>
                </c:pt>
                <c:pt idx="78">
                  <c:v>44743</c:v>
                </c:pt>
                <c:pt idx="79">
                  <c:v>44774</c:v>
                </c:pt>
                <c:pt idx="80">
                  <c:v>44805</c:v>
                </c:pt>
                <c:pt idx="81">
                  <c:v>44835</c:v>
                </c:pt>
                <c:pt idx="82">
                  <c:v>44866</c:v>
                </c:pt>
                <c:pt idx="83">
                  <c:v>44896</c:v>
                </c:pt>
                <c:pt idx="84" formatCode="General">
                  <c:v>2023</c:v>
                </c:pt>
                <c:pt idx="85">
                  <c:v>44958</c:v>
                </c:pt>
                <c:pt idx="86">
                  <c:v>44986</c:v>
                </c:pt>
                <c:pt idx="87">
                  <c:v>45017</c:v>
                </c:pt>
                <c:pt idx="88">
                  <c:v>45047</c:v>
                </c:pt>
                <c:pt idx="89">
                  <c:v>45078</c:v>
                </c:pt>
                <c:pt idx="90">
                  <c:v>45108</c:v>
                </c:pt>
                <c:pt idx="91">
                  <c:v>45139</c:v>
                </c:pt>
                <c:pt idx="92">
                  <c:v>45170</c:v>
                </c:pt>
                <c:pt idx="93">
                  <c:v>45200</c:v>
                </c:pt>
                <c:pt idx="94">
                  <c:v>45231</c:v>
                </c:pt>
                <c:pt idx="95">
                  <c:v>45261</c:v>
                </c:pt>
                <c:pt idx="96" formatCode="General">
                  <c:v>2024</c:v>
                </c:pt>
                <c:pt idx="97">
                  <c:v>45323</c:v>
                </c:pt>
                <c:pt idx="98">
                  <c:v>45352</c:v>
                </c:pt>
                <c:pt idx="99">
                  <c:v>45383</c:v>
                </c:pt>
                <c:pt idx="100">
                  <c:v>45413</c:v>
                </c:pt>
                <c:pt idx="101">
                  <c:v>45444</c:v>
                </c:pt>
                <c:pt idx="102">
                  <c:v>45474</c:v>
                </c:pt>
                <c:pt idx="103">
                  <c:v>45505</c:v>
                </c:pt>
                <c:pt idx="104">
                  <c:v>45536</c:v>
                </c:pt>
                <c:pt idx="105">
                  <c:v>45566</c:v>
                </c:pt>
                <c:pt idx="106">
                  <c:v>45597</c:v>
                </c:pt>
              </c:numCache>
            </c:numRef>
          </c:cat>
          <c:val>
            <c:numRef>
              <c:f>'multiTimeline (1)'!$C$5:$C$111</c:f>
              <c:numCache>
                <c:formatCode>General</c:formatCode>
                <c:ptCount val="107"/>
                <c:pt idx="0">
                  <c:v>8</c:v>
                </c:pt>
                <c:pt idx="1">
                  <c:v>13</c:v>
                </c:pt>
                <c:pt idx="2">
                  <c:v>22</c:v>
                </c:pt>
                <c:pt idx="3">
                  <c:v>11</c:v>
                </c:pt>
                <c:pt idx="4">
                  <c:v>13</c:v>
                </c:pt>
                <c:pt idx="5">
                  <c:v>13</c:v>
                </c:pt>
                <c:pt idx="6">
                  <c:v>20</c:v>
                </c:pt>
                <c:pt idx="7">
                  <c:v>18</c:v>
                </c:pt>
                <c:pt idx="8">
                  <c:v>18</c:v>
                </c:pt>
                <c:pt idx="9">
                  <c:v>37</c:v>
                </c:pt>
                <c:pt idx="10">
                  <c:v>80</c:v>
                </c:pt>
                <c:pt idx="11">
                  <c:v>20</c:v>
                </c:pt>
                <c:pt idx="12">
                  <c:v>52</c:v>
                </c:pt>
                <c:pt idx="13">
                  <c:v>39</c:v>
                </c:pt>
                <c:pt idx="14">
                  <c:v>23</c:v>
                </c:pt>
                <c:pt idx="15">
                  <c:v>19</c:v>
                </c:pt>
                <c:pt idx="16">
                  <c:v>23</c:v>
                </c:pt>
                <c:pt idx="17">
                  <c:v>20</c:v>
                </c:pt>
                <c:pt idx="18">
                  <c:v>18</c:v>
                </c:pt>
                <c:pt idx="19">
                  <c:v>21</c:v>
                </c:pt>
                <c:pt idx="20">
                  <c:v>16</c:v>
                </c:pt>
                <c:pt idx="21">
                  <c:v>17</c:v>
                </c:pt>
                <c:pt idx="22">
                  <c:v>13</c:v>
                </c:pt>
                <c:pt idx="23">
                  <c:v>16</c:v>
                </c:pt>
                <c:pt idx="24">
                  <c:v>19</c:v>
                </c:pt>
                <c:pt idx="25">
                  <c:v>14</c:v>
                </c:pt>
                <c:pt idx="26">
                  <c:v>15</c:v>
                </c:pt>
                <c:pt idx="27">
                  <c:v>15</c:v>
                </c:pt>
                <c:pt idx="28">
                  <c:v>13</c:v>
                </c:pt>
                <c:pt idx="29">
                  <c:v>16</c:v>
                </c:pt>
                <c:pt idx="30">
                  <c:v>17</c:v>
                </c:pt>
                <c:pt idx="31">
                  <c:v>15</c:v>
                </c:pt>
                <c:pt idx="32">
                  <c:v>15</c:v>
                </c:pt>
                <c:pt idx="33">
                  <c:v>14</c:v>
                </c:pt>
                <c:pt idx="34">
                  <c:v>16</c:v>
                </c:pt>
                <c:pt idx="35">
                  <c:v>15</c:v>
                </c:pt>
                <c:pt idx="36">
                  <c:v>18</c:v>
                </c:pt>
                <c:pt idx="37">
                  <c:v>15</c:v>
                </c:pt>
                <c:pt idx="38">
                  <c:v>12</c:v>
                </c:pt>
                <c:pt idx="39">
                  <c:v>10</c:v>
                </c:pt>
                <c:pt idx="40">
                  <c:v>11</c:v>
                </c:pt>
                <c:pt idx="41">
                  <c:v>13</c:v>
                </c:pt>
                <c:pt idx="42">
                  <c:v>14</c:v>
                </c:pt>
                <c:pt idx="43">
                  <c:v>13</c:v>
                </c:pt>
                <c:pt idx="44">
                  <c:v>14</c:v>
                </c:pt>
                <c:pt idx="45">
                  <c:v>17</c:v>
                </c:pt>
                <c:pt idx="46">
                  <c:v>15</c:v>
                </c:pt>
                <c:pt idx="47">
                  <c:v>20</c:v>
                </c:pt>
                <c:pt idx="48">
                  <c:v>19</c:v>
                </c:pt>
                <c:pt idx="49">
                  <c:v>17</c:v>
                </c:pt>
                <c:pt idx="50">
                  <c:v>24</c:v>
                </c:pt>
                <c:pt idx="51">
                  <c:v>22</c:v>
                </c:pt>
                <c:pt idx="52">
                  <c:v>18</c:v>
                </c:pt>
                <c:pt idx="53">
                  <c:v>28</c:v>
                </c:pt>
                <c:pt idx="54">
                  <c:v>20</c:v>
                </c:pt>
                <c:pt idx="55">
                  <c:v>23</c:v>
                </c:pt>
                <c:pt idx="56">
                  <c:v>23</c:v>
                </c:pt>
                <c:pt idx="57">
                  <c:v>43</c:v>
                </c:pt>
                <c:pt idx="58">
                  <c:v>72</c:v>
                </c:pt>
                <c:pt idx="59">
                  <c:v>20</c:v>
                </c:pt>
                <c:pt idx="60">
                  <c:v>38</c:v>
                </c:pt>
                <c:pt idx="61">
                  <c:v>11</c:v>
                </c:pt>
                <c:pt idx="62">
                  <c:v>6</c:v>
                </c:pt>
                <c:pt idx="63">
                  <c:v>4</c:v>
                </c:pt>
                <c:pt idx="64">
                  <c:v>5</c:v>
                </c:pt>
                <c:pt idx="65">
                  <c:v>5</c:v>
                </c:pt>
                <c:pt idx="66">
                  <c:v>5</c:v>
                </c:pt>
                <c:pt idx="67">
                  <c:v>5</c:v>
                </c:pt>
                <c:pt idx="68">
                  <c:v>4</c:v>
                </c:pt>
                <c:pt idx="69">
                  <c:v>4</c:v>
                </c:pt>
                <c:pt idx="70">
                  <c:v>3</c:v>
                </c:pt>
                <c:pt idx="71">
                  <c:v>4</c:v>
                </c:pt>
                <c:pt idx="72">
                  <c:v>3</c:v>
                </c:pt>
                <c:pt idx="73">
                  <c:v>1</c:v>
                </c:pt>
                <c:pt idx="74">
                  <c:v>2</c:v>
                </c:pt>
                <c:pt idx="75">
                  <c:v>3</c:v>
                </c:pt>
                <c:pt idx="76">
                  <c:v>3</c:v>
                </c:pt>
                <c:pt idx="77">
                  <c:v>4</c:v>
                </c:pt>
                <c:pt idx="78">
                  <c:v>4</c:v>
                </c:pt>
                <c:pt idx="79">
                  <c:v>6</c:v>
                </c:pt>
                <c:pt idx="80">
                  <c:v>4</c:v>
                </c:pt>
                <c:pt idx="81">
                  <c:v>4</c:v>
                </c:pt>
                <c:pt idx="82">
                  <c:v>6</c:v>
                </c:pt>
                <c:pt idx="83">
                  <c:v>4</c:v>
                </c:pt>
                <c:pt idx="84">
                  <c:v>3</c:v>
                </c:pt>
                <c:pt idx="85">
                  <c:v>3</c:v>
                </c:pt>
                <c:pt idx="86">
                  <c:v>7</c:v>
                </c:pt>
                <c:pt idx="87">
                  <c:v>7</c:v>
                </c:pt>
                <c:pt idx="88">
                  <c:v>4</c:v>
                </c:pt>
                <c:pt idx="89">
                  <c:v>5</c:v>
                </c:pt>
                <c:pt idx="90">
                  <c:v>3</c:v>
                </c:pt>
                <c:pt idx="91">
                  <c:v>8</c:v>
                </c:pt>
                <c:pt idx="92">
                  <c:v>4</c:v>
                </c:pt>
                <c:pt idx="93">
                  <c:v>4</c:v>
                </c:pt>
                <c:pt idx="94">
                  <c:v>4</c:v>
                </c:pt>
                <c:pt idx="95">
                  <c:v>4</c:v>
                </c:pt>
                <c:pt idx="96">
                  <c:v>7</c:v>
                </c:pt>
                <c:pt idx="97">
                  <c:v>8</c:v>
                </c:pt>
                <c:pt idx="98">
                  <c:v>8</c:v>
                </c:pt>
                <c:pt idx="99">
                  <c:v>7</c:v>
                </c:pt>
                <c:pt idx="100">
                  <c:v>9</c:v>
                </c:pt>
                <c:pt idx="101">
                  <c:v>10</c:v>
                </c:pt>
                <c:pt idx="102">
                  <c:v>41</c:v>
                </c:pt>
                <c:pt idx="103">
                  <c:v>14</c:v>
                </c:pt>
                <c:pt idx="104">
                  <c:v>17</c:v>
                </c:pt>
                <c:pt idx="105">
                  <c:v>17</c:v>
                </c:pt>
                <c:pt idx="106">
                  <c:v>100</c:v>
                </c:pt>
              </c:numCache>
            </c:numRef>
          </c:val>
          <c:smooth val="1"/>
          <c:extLst>
            <c:ext xmlns:c16="http://schemas.microsoft.com/office/drawing/2014/chart" uri="{C3380CC4-5D6E-409C-BE32-E72D297353CC}">
              <c16:uniqueId val="{00000000-6525-4295-9D02-0D69598364C0}"/>
            </c:ext>
          </c:extLst>
        </c:ser>
        <c:ser>
          <c:idx val="1"/>
          <c:order val="1"/>
          <c:tx>
            <c:strRef>
              <c:f>'multiTimeline (1)'!$D$4</c:f>
              <c:strCache>
                <c:ptCount val="1"/>
                <c:pt idx="0">
                  <c:v>Joe Biden</c:v>
                </c:pt>
              </c:strCache>
            </c:strRef>
          </c:tx>
          <c:spPr>
            <a:ln w="28575" cap="rnd">
              <a:solidFill>
                <a:schemeClr val="accent4"/>
              </a:solidFill>
              <a:round/>
            </a:ln>
            <a:effectLst/>
          </c:spPr>
          <c:marker>
            <c:symbol val="none"/>
          </c:marker>
          <c:cat>
            <c:numRef>
              <c:f>'multiTimeline (1)'!$B$5:$B$111</c:f>
              <c:numCache>
                <c:formatCode>mmm\-yy</c:formatCode>
                <c:ptCount val="107"/>
                <c:pt idx="0" formatCode="General">
                  <c:v>2016</c:v>
                </c:pt>
                <c:pt idx="1">
                  <c:v>42401</c:v>
                </c:pt>
                <c:pt idx="2">
                  <c:v>42430</c:v>
                </c:pt>
                <c:pt idx="3">
                  <c:v>42461</c:v>
                </c:pt>
                <c:pt idx="4">
                  <c:v>42491</c:v>
                </c:pt>
                <c:pt idx="5">
                  <c:v>42522</c:v>
                </c:pt>
                <c:pt idx="6">
                  <c:v>42552</c:v>
                </c:pt>
                <c:pt idx="7">
                  <c:v>42583</c:v>
                </c:pt>
                <c:pt idx="8">
                  <c:v>42614</c:v>
                </c:pt>
                <c:pt idx="9">
                  <c:v>42644</c:v>
                </c:pt>
                <c:pt idx="10">
                  <c:v>42675</c:v>
                </c:pt>
                <c:pt idx="11">
                  <c:v>42705</c:v>
                </c:pt>
                <c:pt idx="12" formatCode="General">
                  <c:v>2017</c:v>
                </c:pt>
                <c:pt idx="13">
                  <c:v>42767</c:v>
                </c:pt>
                <c:pt idx="14">
                  <c:v>42795</c:v>
                </c:pt>
                <c:pt idx="15">
                  <c:v>42826</c:v>
                </c:pt>
                <c:pt idx="16">
                  <c:v>42856</c:v>
                </c:pt>
                <c:pt idx="17">
                  <c:v>42887</c:v>
                </c:pt>
                <c:pt idx="18">
                  <c:v>42917</c:v>
                </c:pt>
                <c:pt idx="19">
                  <c:v>42948</c:v>
                </c:pt>
                <c:pt idx="20">
                  <c:v>42979</c:v>
                </c:pt>
                <c:pt idx="21">
                  <c:v>43009</c:v>
                </c:pt>
                <c:pt idx="22">
                  <c:v>43040</c:v>
                </c:pt>
                <c:pt idx="23">
                  <c:v>43070</c:v>
                </c:pt>
                <c:pt idx="24" formatCode="General">
                  <c:v>2018</c:v>
                </c:pt>
                <c:pt idx="25">
                  <c:v>43132</c:v>
                </c:pt>
                <c:pt idx="26">
                  <c:v>43160</c:v>
                </c:pt>
                <c:pt idx="27">
                  <c:v>43191</c:v>
                </c:pt>
                <c:pt idx="28">
                  <c:v>43221</c:v>
                </c:pt>
                <c:pt idx="29">
                  <c:v>43252</c:v>
                </c:pt>
                <c:pt idx="30">
                  <c:v>43282</c:v>
                </c:pt>
                <c:pt idx="31">
                  <c:v>43313</c:v>
                </c:pt>
                <c:pt idx="32">
                  <c:v>43344</c:v>
                </c:pt>
                <c:pt idx="33">
                  <c:v>43374</c:v>
                </c:pt>
                <c:pt idx="34">
                  <c:v>43405</c:v>
                </c:pt>
                <c:pt idx="35">
                  <c:v>43435</c:v>
                </c:pt>
                <c:pt idx="36" formatCode="General">
                  <c:v>2019</c:v>
                </c:pt>
                <c:pt idx="37">
                  <c:v>43497</c:v>
                </c:pt>
                <c:pt idx="38">
                  <c:v>43525</c:v>
                </c:pt>
                <c:pt idx="39">
                  <c:v>43556</c:v>
                </c:pt>
                <c:pt idx="40">
                  <c:v>43586</c:v>
                </c:pt>
                <c:pt idx="41">
                  <c:v>43617</c:v>
                </c:pt>
                <c:pt idx="42">
                  <c:v>43647</c:v>
                </c:pt>
                <c:pt idx="43">
                  <c:v>43678</c:v>
                </c:pt>
                <c:pt idx="44">
                  <c:v>43709</c:v>
                </c:pt>
                <c:pt idx="45">
                  <c:v>43739</c:v>
                </c:pt>
                <c:pt idx="46">
                  <c:v>43770</c:v>
                </c:pt>
                <c:pt idx="47">
                  <c:v>43800</c:v>
                </c:pt>
                <c:pt idx="48" formatCode="General">
                  <c:v>2020</c:v>
                </c:pt>
                <c:pt idx="49">
                  <c:v>43862</c:v>
                </c:pt>
                <c:pt idx="50">
                  <c:v>43891</c:v>
                </c:pt>
                <c:pt idx="51">
                  <c:v>43922</c:v>
                </c:pt>
                <c:pt idx="52">
                  <c:v>43952</c:v>
                </c:pt>
                <c:pt idx="53">
                  <c:v>43983</c:v>
                </c:pt>
                <c:pt idx="54">
                  <c:v>44013</c:v>
                </c:pt>
                <c:pt idx="55">
                  <c:v>44044</c:v>
                </c:pt>
                <c:pt idx="56">
                  <c:v>44075</c:v>
                </c:pt>
                <c:pt idx="57">
                  <c:v>44105</c:v>
                </c:pt>
                <c:pt idx="58">
                  <c:v>44136</c:v>
                </c:pt>
                <c:pt idx="59">
                  <c:v>44166</c:v>
                </c:pt>
                <c:pt idx="60" formatCode="General">
                  <c:v>2021</c:v>
                </c:pt>
                <c:pt idx="61">
                  <c:v>44228</c:v>
                </c:pt>
                <c:pt idx="62">
                  <c:v>44256</c:v>
                </c:pt>
                <c:pt idx="63">
                  <c:v>44287</c:v>
                </c:pt>
                <c:pt idx="64">
                  <c:v>44317</c:v>
                </c:pt>
                <c:pt idx="65">
                  <c:v>44348</c:v>
                </c:pt>
                <c:pt idx="66">
                  <c:v>44378</c:v>
                </c:pt>
                <c:pt idx="67">
                  <c:v>44409</c:v>
                </c:pt>
                <c:pt idx="68">
                  <c:v>44440</c:v>
                </c:pt>
                <c:pt idx="69">
                  <c:v>44470</c:v>
                </c:pt>
                <c:pt idx="70">
                  <c:v>44501</c:v>
                </c:pt>
                <c:pt idx="71">
                  <c:v>44531</c:v>
                </c:pt>
                <c:pt idx="72" formatCode="General">
                  <c:v>2022</c:v>
                </c:pt>
                <c:pt idx="73">
                  <c:v>44593</c:v>
                </c:pt>
                <c:pt idx="74">
                  <c:v>44621</c:v>
                </c:pt>
                <c:pt idx="75">
                  <c:v>44652</c:v>
                </c:pt>
                <c:pt idx="76">
                  <c:v>44682</c:v>
                </c:pt>
                <c:pt idx="77">
                  <c:v>44713</c:v>
                </c:pt>
                <c:pt idx="78">
                  <c:v>44743</c:v>
                </c:pt>
                <c:pt idx="79">
                  <c:v>44774</c:v>
                </c:pt>
                <c:pt idx="80">
                  <c:v>44805</c:v>
                </c:pt>
                <c:pt idx="81">
                  <c:v>44835</c:v>
                </c:pt>
                <c:pt idx="82">
                  <c:v>44866</c:v>
                </c:pt>
                <c:pt idx="83">
                  <c:v>44896</c:v>
                </c:pt>
                <c:pt idx="84" formatCode="General">
                  <c:v>2023</c:v>
                </c:pt>
                <c:pt idx="85">
                  <c:v>44958</c:v>
                </c:pt>
                <c:pt idx="86">
                  <c:v>44986</c:v>
                </c:pt>
                <c:pt idx="87">
                  <c:v>45017</c:v>
                </c:pt>
                <c:pt idx="88">
                  <c:v>45047</c:v>
                </c:pt>
                <c:pt idx="89">
                  <c:v>45078</c:v>
                </c:pt>
                <c:pt idx="90">
                  <c:v>45108</c:v>
                </c:pt>
                <c:pt idx="91">
                  <c:v>45139</c:v>
                </c:pt>
                <c:pt idx="92">
                  <c:v>45170</c:v>
                </c:pt>
                <c:pt idx="93">
                  <c:v>45200</c:v>
                </c:pt>
                <c:pt idx="94">
                  <c:v>45231</c:v>
                </c:pt>
                <c:pt idx="95">
                  <c:v>45261</c:v>
                </c:pt>
                <c:pt idx="96" formatCode="General">
                  <c:v>2024</c:v>
                </c:pt>
                <c:pt idx="97">
                  <c:v>45323</c:v>
                </c:pt>
                <c:pt idx="98">
                  <c:v>45352</c:v>
                </c:pt>
                <c:pt idx="99">
                  <c:v>45383</c:v>
                </c:pt>
                <c:pt idx="100">
                  <c:v>45413</c:v>
                </c:pt>
                <c:pt idx="101">
                  <c:v>45444</c:v>
                </c:pt>
                <c:pt idx="102">
                  <c:v>45474</c:v>
                </c:pt>
                <c:pt idx="103">
                  <c:v>45505</c:v>
                </c:pt>
                <c:pt idx="104">
                  <c:v>45536</c:v>
                </c:pt>
                <c:pt idx="105">
                  <c:v>45566</c:v>
                </c:pt>
                <c:pt idx="106">
                  <c:v>45597</c:v>
                </c:pt>
              </c:numCache>
            </c:numRef>
          </c:cat>
          <c:val>
            <c:numRef>
              <c:f>'multiTimeline (1)'!$D$5:$D$111</c:f>
              <c:numCache>
                <c:formatCode>General</c:formatCode>
                <c:ptCount val="107"/>
                <c:pt idx="0">
                  <c:v>0</c:v>
                </c:pt>
                <c:pt idx="1">
                  <c:v>0</c:v>
                </c:pt>
                <c:pt idx="2">
                  <c:v>0</c:v>
                </c:pt>
                <c:pt idx="3">
                  <c:v>0</c:v>
                </c:pt>
                <c:pt idx="4">
                  <c:v>0</c:v>
                </c:pt>
                <c:pt idx="5">
                  <c:v>0</c:v>
                </c:pt>
                <c:pt idx="6">
                  <c:v>0</c:v>
                </c:pt>
                <c:pt idx="7">
                  <c:v>0</c:v>
                </c:pt>
                <c:pt idx="8">
                  <c:v>0</c:v>
                </c:pt>
                <c:pt idx="9">
                  <c:v>0</c:v>
                </c:pt>
                <c:pt idx="10">
                  <c:v>2</c:v>
                </c:pt>
                <c:pt idx="11">
                  <c:v>0</c:v>
                </c:pt>
                <c:pt idx="12">
                  <c:v>1</c:v>
                </c:pt>
                <c:pt idx="13">
                  <c:v>0</c:v>
                </c:pt>
                <c:pt idx="14">
                  <c:v>0</c:v>
                </c:pt>
                <c:pt idx="15">
                  <c:v>0</c:v>
                </c:pt>
                <c:pt idx="16">
                  <c:v>0</c:v>
                </c:pt>
                <c:pt idx="17">
                  <c:v>0</c:v>
                </c:pt>
                <c:pt idx="18">
                  <c:v>0</c:v>
                </c:pt>
                <c:pt idx="19">
                  <c:v>0</c:v>
                </c:pt>
                <c:pt idx="20">
                  <c:v>0</c:v>
                </c:pt>
                <c:pt idx="21">
                  <c:v>0</c:v>
                </c:pt>
                <c:pt idx="22">
                  <c:v>0</c:v>
                </c:pt>
                <c:pt idx="23">
                  <c:v>0</c:v>
                </c:pt>
                <c:pt idx="24">
                  <c:v>0</c:v>
                </c:pt>
                <c:pt idx="25">
                  <c:v>0</c:v>
                </c:pt>
                <c:pt idx="26">
                  <c:v>0</c:v>
                </c:pt>
                <c:pt idx="27">
                  <c:v>0</c:v>
                </c:pt>
                <c:pt idx="28">
                  <c:v>0</c:v>
                </c:pt>
                <c:pt idx="29">
                  <c:v>0</c:v>
                </c:pt>
                <c:pt idx="30">
                  <c:v>0</c:v>
                </c:pt>
                <c:pt idx="31">
                  <c:v>0</c:v>
                </c:pt>
                <c:pt idx="32">
                  <c:v>0</c:v>
                </c:pt>
                <c:pt idx="33">
                  <c:v>0</c:v>
                </c:pt>
                <c:pt idx="34">
                  <c:v>0</c:v>
                </c:pt>
                <c:pt idx="35">
                  <c:v>0</c:v>
                </c:pt>
                <c:pt idx="36">
                  <c:v>0</c:v>
                </c:pt>
                <c:pt idx="37">
                  <c:v>0</c:v>
                </c:pt>
                <c:pt idx="38">
                  <c:v>1</c:v>
                </c:pt>
                <c:pt idx="39">
                  <c:v>2</c:v>
                </c:pt>
                <c:pt idx="40">
                  <c:v>1</c:v>
                </c:pt>
                <c:pt idx="41">
                  <c:v>1</c:v>
                </c:pt>
                <c:pt idx="42">
                  <c:v>0</c:v>
                </c:pt>
                <c:pt idx="43">
                  <c:v>1</c:v>
                </c:pt>
                <c:pt idx="44">
                  <c:v>1</c:v>
                </c:pt>
                <c:pt idx="45">
                  <c:v>1</c:v>
                </c:pt>
                <c:pt idx="46">
                  <c:v>1</c:v>
                </c:pt>
                <c:pt idx="47">
                  <c:v>1</c:v>
                </c:pt>
                <c:pt idx="48">
                  <c:v>1</c:v>
                </c:pt>
                <c:pt idx="49">
                  <c:v>1</c:v>
                </c:pt>
                <c:pt idx="50">
                  <c:v>5</c:v>
                </c:pt>
                <c:pt idx="51">
                  <c:v>3</c:v>
                </c:pt>
                <c:pt idx="52">
                  <c:v>3</c:v>
                </c:pt>
                <c:pt idx="53">
                  <c:v>3</c:v>
                </c:pt>
                <c:pt idx="54">
                  <c:v>3</c:v>
                </c:pt>
                <c:pt idx="55">
                  <c:v>8</c:v>
                </c:pt>
                <c:pt idx="56">
                  <c:v>8</c:v>
                </c:pt>
                <c:pt idx="57">
                  <c:v>14</c:v>
                </c:pt>
                <c:pt idx="58">
                  <c:v>50</c:v>
                </c:pt>
                <c:pt idx="59">
                  <c:v>5</c:v>
                </c:pt>
                <c:pt idx="60">
                  <c:v>18</c:v>
                </c:pt>
                <c:pt idx="61">
                  <c:v>7</c:v>
                </c:pt>
                <c:pt idx="62">
                  <c:v>7</c:v>
                </c:pt>
                <c:pt idx="63">
                  <c:v>4</c:v>
                </c:pt>
                <c:pt idx="64">
                  <c:v>4</c:v>
                </c:pt>
                <c:pt idx="65">
                  <c:v>4</c:v>
                </c:pt>
                <c:pt idx="66">
                  <c:v>3</c:v>
                </c:pt>
                <c:pt idx="67">
                  <c:v>5</c:v>
                </c:pt>
                <c:pt idx="68">
                  <c:v>5</c:v>
                </c:pt>
                <c:pt idx="69">
                  <c:v>3</c:v>
                </c:pt>
                <c:pt idx="70">
                  <c:v>4</c:v>
                </c:pt>
                <c:pt idx="71">
                  <c:v>3</c:v>
                </c:pt>
                <c:pt idx="72">
                  <c:v>3</c:v>
                </c:pt>
                <c:pt idx="73">
                  <c:v>5</c:v>
                </c:pt>
                <c:pt idx="74">
                  <c:v>5</c:v>
                </c:pt>
                <c:pt idx="75">
                  <c:v>3</c:v>
                </c:pt>
                <c:pt idx="76">
                  <c:v>3</c:v>
                </c:pt>
                <c:pt idx="77">
                  <c:v>3</c:v>
                </c:pt>
                <c:pt idx="78">
                  <c:v>4</c:v>
                </c:pt>
                <c:pt idx="79">
                  <c:v>3</c:v>
                </c:pt>
                <c:pt idx="80">
                  <c:v>3</c:v>
                </c:pt>
                <c:pt idx="81">
                  <c:v>3</c:v>
                </c:pt>
                <c:pt idx="82">
                  <c:v>3</c:v>
                </c:pt>
                <c:pt idx="83">
                  <c:v>2</c:v>
                </c:pt>
                <c:pt idx="84">
                  <c:v>2</c:v>
                </c:pt>
                <c:pt idx="85">
                  <c:v>3</c:v>
                </c:pt>
                <c:pt idx="86">
                  <c:v>2</c:v>
                </c:pt>
                <c:pt idx="87">
                  <c:v>3</c:v>
                </c:pt>
                <c:pt idx="88">
                  <c:v>2</c:v>
                </c:pt>
                <c:pt idx="89">
                  <c:v>3</c:v>
                </c:pt>
                <c:pt idx="90">
                  <c:v>2</c:v>
                </c:pt>
                <c:pt idx="91">
                  <c:v>2</c:v>
                </c:pt>
                <c:pt idx="92">
                  <c:v>3</c:v>
                </c:pt>
                <c:pt idx="93">
                  <c:v>3</c:v>
                </c:pt>
                <c:pt idx="94">
                  <c:v>2</c:v>
                </c:pt>
                <c:pt idx="95">
                  <c:v>2</c:v>
                </c:pt>
                <c:pt idx="96">
                  <c:v>2</c:v>
                </c:pt>
                <c:pt idx="97">
                  <c:v>4</c:v>
                </c:pt>
                <c:pt idx="98">
                  <c:v>4</c:v>
                </c:pt>
                <c:pt idx="99">
                  <c:v>3</c:v>
                </c:pt>
                <c:pt idx="100">
                  <c:v>2</c:v>
                </c:pt>
                <c:pt idx="101">
                  <c:v>7</c:v>
                </c:pt>
                <c:pt idx="102">
                  <c:v>18</c:v>
                </c:pt>
                <c:pt idx="103">
                  <c:v>2</c:v>
                </c:pt>
                <c:pt idx="104">
                  <c:v>2</c:v>
                </c:pt>
                <c:pt idx="105">
                  <c:v>2</c:v>
                </c:pt>
                <c:pt idx="106">
                  <c:v>7</c:v>
                </c:pt>
              </c:numCache>
            </c:numRef>
          </c:val>
          <c:smooth val="1"/>
          <c:extLst>
            <c:ext xmlns:c16="http://schemas.microsoft.com/office/drawing/2014/chart" uri="{C3380CC4-5D6E-409C-BE32-E72D297353CC}">
              <c16:uniqueId val="{00000001-6525-4295-9D02-0D69598364C0}"/>
            </c:ext>
          </c:extLst>
        </c:ser>
        <c:ser>
          <c:idx val="2"/>
          <c:order val="2"/>
          <c:tx>
            <c:strRef>
              <c:f>'multiTimeline (1)'!$E$4</c:f>
              <c:strCache>
                <c:ptCount val="1"/>
                <c:pt idx="0">
                  <c:v>Hillary Clinton</c:v>
                </c:pt>
              </c:strCache>
            </c:strRef>
          </c:tx>
          <c:spPr>
            <a:ln w="28575" cap="rnd">
              <a:solidFill>
                <a:schemeClr val="accent6"/>
              </a:solidFill>
              <a:round/>
            </a:ln>
            <a:effectLst/>
          </c:spPr>
          <c:marker>
            <c:symbol val="none"/>
          </c:marker>
          <c:cat>
            <c:numRef>
              <c:f>'multiTimeline (1)'!$B$5:$B$111</c:f>
              <c:numCache>
                <c:formatCode>mmm\-yy</c:formatCode>
                <c:ptCount val="107"/>
                <c:pt idx="0" formatCode="General">
                  <c:v>2016</c:v>
                </c:pt>
                <c:pt idx="1">
                  <c:v>42401</c:v>
                </c:pt>
                <c:pt idx="2">
                  <c:v>42430</c:v>
                </c:pt>
                <c:pt idx="3">
                  <c:v>42461</c:v>
                </c:pt>
                <c:pt idx="4">
                  <c:v>42491</c:v>
                </c:pt>
                <c:pt idx="5">
                  <c:v>42522</c:v>
                </c:pt>
                <c:pt idx="6">
                  <c:v>42552</c:v>
                </c:pt>
                <c:pt idx="7">
                  <c:v>42583</c:v>
                </c:pt>
                <c:pt idx="8">
                  <c:v>42614</c:v>
                </c:pt>
                <c:pt idx="9">
                  <c:v>42644</c:v>
                </c:pt>
                <c:pt idx="10">
                  <c:v>42675</c:v>
                </c:pt>
                <c:pt idx="11">
                  <c:v>42705</c:v>
                </c:pt>
                <c:pt idx="12" formatCode="General">
                  <c:v>2017</c:v>
                </c:pt>
                <c:pt idx="13">
                  <c:v>42767</c:v>
                </c:pt>
                <c:pt idx="14">
                  <c:v>42795</c:v>
                </c:pt>
                <c:pt idx="15">
                  <c:v>42826</c:v>
                </c:pt>
                <c:pt idx="16">
                  <c:v>42856</c:v>
                </c:pt>
                <c:pt idx="17">
                  <c:v>42887</c:v>
                </c:pt>
                <c:pt idx="18">
                  <c:v>42917</c:v>
                </c:pt>
                <c:pt idx="19">
                  <c:v>42948</c:v>
                </c:pt>
                <c:pt idx="20">
                  <c:v>42979</c:v>
                </c:pt>
                <c:pt idx="21">
                  <c:v>43009</c:v>
                </c:pt>
                <c:pt idx="22">
                  <c:v>43040</c:v>
                </c:pt>
                <c:pt idx="23">
                  <c:v>43070</c:v>
                </c:pt>
                <c:pt idx="24" formatCode="General">
                  <c:v>2018</c:v>
                </c:pt>
                <c:pt idx="25">
                  <c:v>43132</c:v>
                </c:pt>
                <c:pt idx="26">
                  <c:v>43160</c:v>
                </c:pt>
                <c:pt idx="27">
                  <c:v>43191</c:v>
                </c:pt>
                <c:pt idx="28">
                  <c:v>43221</c:v>
                </c:pt>
                <c:pt idx="29">
                  <c:v>43252</c:v>
                </c:pt>
                <c:pt idx="30">
                  <c:v>43282</c:v>
                </c:pt>
                <c:pt idx="31">
                  <c:v>43313</c:v>
                </c:pt>
                <c:pt idx="32">
                  <c:v>43344</c:v>
                </c:pt>
                <c:pt idx="33">
                  <c:v>43374</c:v>
                </c:pt>
                <c:pt idx="34">
                  <c:v>43405</c:v>
                </c:pt>
                <c:pt idx="35">
                  <c:v>43435</c:v>
                </c:pt>
                <c:pt idx="36" formatCode="General">
                  <c:v>2019</c:v>
                </c:pt>
                <c:pt idx="37">
                  <c:v>43497</c:v>
                </c:pt>
                <c:pt idx="38">
                  <c:v>43525</c:v>
                </c:pt>
                <c:pt idx="39">
                  <c:v>43556</c:v>
                </c:pt>
                <c:pt idx="40">
                  <c:v>43586</c:v>
                </c:pt>
                <c:pt idx="41">
                  <c:v>43617</c:v>
                </c:pt>
                <c:pt idx="42">
                  <c:v>43647</c:v>
                </c:pt>
                <c:pt idx="43">
                  <c:v>43678</c:v>
                </c:pt>
                <c:pt idx="44">
                  <c:v>43709</c:v>
                </c:pt>
                <c:pt idx="45">
                  <c:v>43739</c:v>
                </c:pt>
                <c:pt idx="46">
                  <c:v>43770</c:v>
                </c:pt>
                <c:pt idx="47">
                  <c:v>43800</c:v>
                </c:pt>
                <c:pt idx="48" formatCode="General">
                  <c:v>2020</c:v>
                </c:pt>
                <c:pt idx="49">
                  <c:v>43862</c:v>
                </c:pt>
                <c:pt idx="50">
                  <c:v>43891</c:v>
                </c:pt>
                <c:pt idx="51">
                  <c:v>43922</c:v>
                </c:pt>
                <c:pt idx="52">
                  <c:v>43952</c:v>
                </c:pt>
                <c:pt idx="53">
                  <c:v>43983</c:v>
                </c:pt>
                <c:pt idx="54">
                  <c:v>44013</c:v>
                </c:pt>
                <c:pt idx="55">
                  <c:v>44044</c:v>
                </c:pt>
                <c:pt idx="56">
                  <c:v>44075</c:v>
                </c:pt>
                <c:pt idx="57">
                  <c:v>44105</c:v>
                </c:pt>
                <c:pt idx="58">
                  <c:v>44136</c:v>
                </c:pt>
                <c:pt idx="59">
                  <c:v>44166</c:v>
                </c:pt>
                <c:pt idx="60" formatCode="General">
                  <c:v>2021</c:v>
                </c:pt>
                <c:pt idx="61">
                  <c:v>44228</c:v>
                </c:pt>
                <c:pt idx="62">
                  <c:v>44256</c:v>
                </c:pt>
                <c:pt idx="63">
                  <c:v>44287</c:v>
                </c:pt>
                <c:pt idx="64">
                  <c:v>44317</c:v>
                </c:pt>
                <c:pt idx="65">
                  <c:v>44348</c:v>
                </c:pt>
                <c:pt idx="66">
                  <c:v>44378</c:v>
                </c:pt>
                <c:pt idx="67">
                  <c:v>44409</c:v>
                </c:pt>
                <c:pt idx="68">
                  <c:v>44440</c:v>
                </c:pt>
                <c:pt idx="69">
                  <c:v>44470</c:v>
                </c:pt>
                <c:pt idx="70">
                  <c:v>44501</c:v>
                </c:pt>
                <c:pt idx="71">
                  <c:v>44531</c:v>
                </c:pt>
                <c:pt idx="72" formatCode="General">
                  <c:v>2022</c:v>
                </c:pt>
                <c:pt idx="73">
                  <c:v>44593</c:v>
                </c:pt>
                <c:pt idx="74">
                  <c:v>44621</c:v>
                </c:pt>
                <c:pt idx="75">
                  <c:v>44652</c:v>
                </c:pt>
                <c:pt idx="76">
                  <c:v>44682</c:v>
                </c:pt>
                <c:pt idx="77">
                  <c:v>44713</c:v>
                </c:pt>
                <c:pt idx="78">
                  <c:v>44743</c:v>
                </c:pt>
                <c:pt idx="79">
                  <c:v>44774</c:v>
                </c:pt>
                <c:pt idx="80">
                  <c:v>44805</c:v>
                </c:pt>
                <c:pt idx="81">
                  <c:v>44835</c:v>
                </c:pt>
                <c:pt idx="82">
                  <c:v>44866</c:v>
                </c:pt>
                <c:pt idx="83">
                  <c:v>44896</c:v>
                </c:pt>
                <c:pt idx="84" formatCode="General">
                  <c:v>2023</c:v>
                </c:pt>
                <c:pt idx="85">
                  <c:v>44958</c:v>
                </c:pt>
                <c:pt idx="86">
                  <c:v>44986</c:v>
                </c:pt>
                <c:pt idx="87">
                  <c:v>45017</c:v>
                </c:pt>
                <c:pt idx="88">
                  <c:v>45047</c:v>
                </c:pt>
                <c:pt idx="89">
                  <c:v>45078</c:v>
                </c:pt>
                <c:pt idx="90">
                  <c:v>45108</c:v>
                </c:pt>
                <c:pt idx="91">
                  <c:v>45139</c:v>
                </c:pt>
                <c:pt idx="92">
                  <c:v>45170</c:v>
                </c:pt>
                <c:pt idx="93">
                  <c:v>45200</c:v>
                </c:pt>
                <c:pt idx="94">
                  <c:v>45231</c:v>
                </c:pt>
                <c:pt idx="95">
                  <c:v>45261</c:v>
                </c:pt>
                <c:pt idx="96" formatCode="General">
                  <c:v>2024</c:v>
                </c:pt>
                <c:pt idx="97">
                  <c:v>45323</c:v>
                </c:pt>
                <c:pt idx="98">
                  <c:v>45352</c:v>
                </c:pt>
                <c:pt idx="99">
                  <c:v>45383</c:v>
                </c:pt>
                <c:pt idx="100">
                  <c:v>45413</c:v>
                </c:pt>
                <c:pt idx="101">
                  <c:v>45444</c:v>
                </c:pt>
                <c:pt idx="102">
                  <c:v>45474</c:v>
                </c:pt>
                <c:pt idx="103">
                  <c:v>45505</c:v>
                </c:pt>
                <c:pt idx="104">
                  <c:v>45536</c:v>
                </c:pt>
                <c:pt idx="105">
                  <c:v>45566</c:v>
                </c:pt>
                <c:pt idx="106">
                  <c:v>45597</c:v>
                </c:pt>
              </c:numCache>
            </c:numRef>
          </c:cat>
          <c:val>
            <c:numRef>
              <c:f>'multiTimeline (1)'!$E$5:$E$111</c:f>
              <c:numCache>
                <c:formatCode>General</c:formatCode>
                <c:ptCount val="107"/>
                <c:pt idx="0">
                  <c:v>2</c:v>
                </c:pt>
                <c:pt idx="1">
                  <c:v>4</c:v>
                </c:pt>
                <c:pt idx="2">
                  <c:v>4</c:v>
                </c:pt>
                <c:pt idx="3">
                  <c:v>3</c:v>
                </c:pt>
                <c:pt idx="4">
                  <c:v>3</c:v>
                </c:pt>
                <c:pt idx="5">
                  <c:v>5</c:v>
                </c:pt>
                <c:pt idx="6">
                  <c:v>8</c:v>
                </c:pt>
                <c:pt idx="7">
                  <c:v>5</c:v>
                </c:pt>
                <c:pt idx="8">
                  <c:v>10</c:v>
                </c:pt>
                <c:pt idx="9">
                  <c:v>12</c:v>
                </c:pt>
                <c:pt idx="10">
                  <c:v>25</c:v>
                </c:pt>
                <c:pt idx="11">
                  <c:v>3</c:v>
                </c:pt>
                <c:pt idx="12">
                  <c:v>2</c:v>
                </c:pt>
                <c:pt idx="13">
                  <c:v>2</c:v>
                </c:pt>
                <c:pt idx="14">
                  <c:v>1</c:v>
                </c:pt>
                <c:pt idx="15">
                  <c:v>1</c:v>
                </c:pt>
                <c:pt idx="16">
                  <c:v>1</c:v>
                </c:pt>
                <c:pt idx="17">
                  <c:v>1</c:v>
                </c:pt>
                <c:pt idx="18">
                  <c:v>1</c:v>
                </c:pt>
                <c:pt idx="19">
                  <c:v>1</c:v>
                </c:pt>
                <c:pt idx="20">
                  <c:v>1</c:v>
                </c:pt>
                <c:pt idx="21">
                  <c:v>1</c:v>
                </c:pt>
                <c:pt idx="22">
                  <c:v>1</c:v>
                </c:pt>
                <c:pt idx="23">
                  <c:v>1</c:v>
                </c:pt>
                <c:pt idx="24">
                  <c:v>1</c:v>
                </c:pt>
                <c:pt idx="25">
                  <c:v>1</c:v>
                </c:pt>
                <c:pt idx="26">
                  <c:v>1</c:v>
                </c:pt>
                <c:pt idx="27">
                  <c:v>1</c:v>
                </c:pt>
                <c:pt idx="28">
                  <c:v>1</c:v>
                </c:pt>
                <c:pt idx="29">
                  <c:v>1</c:v>
                </c:pt>
                <c:pt idx="30">
                  <c:v>1</c:v>
                </c:pt>
                <c:pt idx="31">
                  <c:v>0</c:v>
                </c:pt>
                <c:pt idx="32">
                  <c:v>0</c:v>
                </c:pt>
                <c:pt idx="33">
                  <c:v>1</c:v>
                </c:pt>
                <c:pt idx="34">
                  <c:v>1</c:v>
                </c:pt>
                <c:pt idx="35">
                  <c:v>1</c:v>
                </c:pt>
                <c:pt idx="36">
                  <c:v>0</c:v>
                </c:pt>
                <c:pt idx="37">
                  <c:v>1</c:v>
                </c:pt>
                <c:pt idx="38">
                  <c:v>0</c:v>
                </c:pt>
                <c:pt idx="39">
                  <c:v>0</c:v>
                </c:pt>
                <c:pt idx="40">
                  <c:v>0</c:v>
                </c:pt>
                <c:pt idx="41">
                  <c:v>0</c:v>
                </c:pt>
                <c:pt idx="42">
                  <c:v>0</c:v>
                </c:pt>
                <c:pt idx="43">
                  <c:v>1</c:v>
                </c:pt>
                <c:pt idx="44">
                  <c:v>0</c:v>
                </c:pt>
                <c:pt idx="45">
                  <c:v>1</c:v>
                </c:pt>
                <c:pt idx="46">
                  <c:v>0</c:v>
                </c:pt>
                <c:pt idx="47">
                  <c:v>1</c:v>
                </c:pt>
                <c:pt idx="48">
                  <c:v>1</c:v>
                </c:pt>
                <c:pt idx="49">
                  <c:v>1</c:v>
                </c:pt>
                <c:pt idx="50">
                  <c:v>1</c:v>
                </c:pt>
                <c:pt idx="51">
                  <c:v>0</c:v>
                </c:pt>
                <c:pt idx="52">
                  <c:v>0</c:v>
                </c:pt>
                <c:pt idx="53">
                  <c:v>1</c:v>
                </c:pt>
                <c:pt idx="54">
                  <c:v>1</c:v>
                </c:pt>
                <c:pt idx="55">
                  <c:v>1</c:v>
                </c:pt>
                <c:pt idx="56">
                  <c:v>1</c:v>
                </c:pt>
                <c:pt idx="57">
                  <c:v>1</c:v>
                </c:pt>
                <c:pt idx="58">
                  <c:v>1</c:v>
                </c:pt>
                <c:pt idx="59">
                  <c:v>0</c:v>
                </c:pt>
                <c:pt idx="60">
                  <c:v>1</c:v>
                </c:pt>
                <c:pt idx="61">
                  <c:v>0</c:v>
                </c:pt>
                <c:pt idx="62">
                  <c:v>0</c:v>
                </c:pt>
                <c:pt idx="63">
                  <c:v>0</c:v>
                </c:pt>
                <c:pt idx="64">
                  <c:v>0</c:v>
                </c:pt>
                <c:pt idx="65">
                  <c:v>0</c:v>
                </c:pt>
                <c:pt idx="66">
                  <c:v>0</c:v>
                </c:pt>
                <c:pt idx="67">
                  <c:v>0</c:v>
                </c:pt>
                <c:pt idx="68">
                  <c:v>0</c:v>
                </c:pt>
                <c:pt idx="69">
                  <c:v>0</c:v>
                </c:pt>
                <c:pt idx="70">
                  <c:v>0</c:v>
                </c:pt>
                <c:pt idx="71">
                  <c:v>0</c:v>
                </c:pt>
                <c:pt idx="72">
                  <c:v>0</c:v>
                </c:pt>
                <c:pt idx="73">
                  <c:v>0</c:v>
                </c:pt>
                <c:pt idx="74">
                  <c:v>0</c:v>
                </c:pt>
                <c:pt idx="75">
                  <c:v>0</c:v>
                </c:pt>
                <c:pt idx="76">
                  <c:v>0</c:v>
                </c:pt>
                <c:pt idx="77">
                  <c:v>0</c:v>
                </c:pt>
                <c:pt idx="78">
                  <c:v>0</c:v>
                </c:pt>
                <c:pt idx="79">
                  <c:v>0</c:v>
                </c:pt>
                <c:pt idx="80">
                  <c:v>0</c:v>
                </c:pt>
                <c:pt idx="81">
                  <c:v>0</c:v>
                </c:pt>
                <c:pt idx="82">
                  <c:v>0</c:v>
                </c:pt>
                <c:pt idx="83">
                  <c:v>0</c:v>
                </c:pt>
                <c:pt idx="84">
                  <c:v>0</c:v>
                </c:pt>
                <c:pt idx="85">
                  <c:v>0</c:v>
                </c:pt>
                <c:pt idx="86">
                  <c:v>0</c:v>
                </c:pt>
                <c:pt idx="87">
                  <c:v>0</c:v>
                </c:pt>
                <c:pt idx="88">
                  <c:v>0</c:v>
                </c:pt>
                <c:pt idx="89">
                  <c:v>0</c:v>
                </c:pt>
                <c:pt idx="90">
                  <c:v>0</c:v>
                </c:pt>
                <c:pt idx="91">
                  <c:v>0</c:v>
                </c:pt>
                <c:pt idx="92">
                  <c:v>0</c:v>
                </c:pt>
                <c:pt idx="93">
                  <c:v>0</c:v>
                </c:pt>
                <c:pt idx="94">
                  <c:v>0</c:v>
                </c:pt>
                <c:pt idx="95">
                  <c:v>0</c:v>
                </c:pt>
                <c:pt idx="96">
                  <c:v>0</c:v>
                </c:pt>
                <c:pt idx="97">
                  <c:v>0</c:v>
                </c:pt>
                <c:pt idx="98">
                  <c:v>0</c:v>
                </c:pt>
                <c:pt idx="99">
                  <c:v>0</c:v>
                </c:pt>
                <c:pt idx="100">
                  <c:v>0</c:v>
                </c:pt>
                <c:pt idx="101">
                  <c:v>0</c:v>
                </c:pt>
                <c:pt idx="102">
                  <c:v>0</c:v>
                </c:pt>
                <c:pt idx="103">
                  <c:v>0</c:v>
                </c:pt>
                <c:pt idx="104">
                  <c:v>0</c:v>
                </c:pt>
                <c:pt idx="105">
                  <c:v>0</c:v>
                </c:pt>
                <c:pt idx="106">
                  <c:v>1</c:v>
                </c:pt>
              </c:numCache>
            </c:numRef>
          </c:val>
          <c:smooth val="1"/>
          <c:extLst>
            <c:ext xmlns:c16="http://schemas.microsoft.com/office/drawing/2014/chart" uri="{C3380CC4-5D6E-409C-BE32-E72D297353CC}">
              <c16:uniqueId val="{00000002-6525-4295-9D02-0D69598364C0}"/>
            </c:ext>
          </c:extLst>
        </c:ser>
        <c:ser>
          <c:idx val="3"/>
          <c:order val="3"/>
          <c:tx>
            <c:strRef>
              <c:f>'multiTimeline (1)'!$F$4</c:f>
              <c:strCache>
                <c:ptCount val="1"/>
                <c:pt idx="0">
                  <c:v>Kamala Harris</c:v>
                </c:pt>
              </c:strCache>
            </c:strRef>
          </c:tx>
          <c:spPr>
            <a:ln w="28575" cap="rnd">
              <a:solidFill>
                <a:schemeClr val="accent2">
                  <a:lumMod val="60000"/>
                </a:schemeClr>
              </a:solidFill>
              <a:round/>
            </a:ln>
            <a:effectLst/>
          </c:spPr>
          <c:marker>
            <c:symbol val="none"/>
          </c:marker>
          <c:cat>
            <c:numRef>
              <c:f>'multiTimeline (1)'!$B$5:$B$111</c:f>
              <c:numCache>
                <c:formatCode>mmm\-yy</c:formatCode>
                <c:ptCount val="107"/>
                <c:pt idx="0" formatCode="General">
                  <c:v>2016</c:v>
                </c:pt>
                <c:pt idx="1">
                  <c:v>42401</c:v>
                </c:pt>
                <c:pt idx="2">
                  <c:v>42430</c:v>
                </c:pt>
                <c:pt idx="3">
                  <c:v>42461</c:v>
                </c:pt>
                <c:pt idx="4">
                  <c:v>42491</c:v>
                </c:pt>
                <c:pt idx="5">
                  <c:v>42522</c:v>
                </c:pt>
                <c:pt idx="6">
                  <c:v>42552</c:v>
                </c:pt>
                <c:pt idx="7">
                  <c:v>42583</c:v>
                </c:pt>
                <c:pt idx="8">
                  <c:v>42614</c:v>
                </c:pt>
                <c:pt idx="9">
                  <c:v>42644</c:v>
                </c:pt>
                <c:pt idx="10">
                  <c:v>42675</c:v>
                </c:pt>
                <c:pt idx="11">
                  <c:v>42705</c:v>
                </c:pt>
                <c:pt idx="12" formatCode="General">
                  <c:v>2017</c:v>
                </c:pt>
                <c:pt idx="13">
                  <c:v>42767</c:v>
                </c:pt>
                <c:pt idx="14">
                  <c:v>42795</c:v>
                </c:pt>
                <c:pt idx="15">
                  <c:v>42826</c:v>
                </c:pt>
                <c:pt idx="16">
                  <c:v>42856</c:v>
                </c:pt>
                <c:pt idx="17">
                  <c:v>42887</c:v>
                </c:pt>
                <c:pt idx="18">
                  <c:v>42917</c:v>
                </c:pt>
                <c:pt idx="19">
                  <c:v>42948</c:v>
                </c:pt>
                <c:pt idx="20">
                  <c:v>42979</c:v>
                </c:pt>
                <c:pt idx="21">
                  <c:v>43009</c:v>
                </c:pt>
                <c:pt idx="22">
                  <c:v>43040</c:v>
                </c:pt>
                <c:pt idx="23">
                  <c:v>43070</c:v>
                </c:pt>
                <c:pt idx="24" formatCode="General">
                  <c:v>2018</c:v>
                </c:pt>
                <c:pt idx="25">
                  <c:v>43132</c:v>
                </c:pt>
                <c:pt idx="26">
                  <c:v>43160</c:v>
                </c:pt>
                <c:pt idx="27">
                  <c:v>43191</c:v>
                </c:pt>
                <c:pt idx="28">
                  <c:v>43221</c:v>
                </c:pt>
                <c:pt idx="29">
                  <c:v>43252</c:v>
                </c:pt>
                <c:pt idx="30">
                  <c:v>43282</c:v>
                </c:pt>
                <c:pt idx="31">
                  <c:v>43313</c:v>
                </c:pt>
                <c:pt idx="32">
                  <c:v>43344</c:v>
                </c:pt>
                <c:pt idx="33">
                  <c:v>43374</c:v>
                </c:pt>
                <c:pt idx="34">
                  <c:v>43405</c:v>
                </c:pt>
                <c:pt idx="35">
                  <c:v>43435</c:v>
                </c:pt>
                <c:pt idx="36" formatCode="General">
                  <c:v>2019</c:v>
                </c:pt>
                <c:pt idx="37">
                  <c:v>43497</c:v>
                </c:pt>
                <c:pt idx="38">
                  <c:v>43525</c:v>
                </c:pt>
                <c:pt idx="39">
                  <c:v>43556</c:v>
                </c:pt>
                <c:pt idx="40">
                  <c:v>43586</c:v>
                </c:pt>
                <c:pt idx="41">
                  <c:v>43617</c:v>
                </c:pt>
                <c:pt idx="42">
                  <c:v>43647</c:v>
                </c:pt>
                <c:pt idx="43">
                  <c:v>43678</c:v>
                </c:pt>
                <c:pt idx="44">
                  <c:v>43709</c:v>
                </c:pt>
                <c:pt idx="45">
                  <c:v>43739</c:v>
                </c:pt>
                <c:pt idx="46">
                  <c:v>43770</c:v>
                </c:pt>
                <c:pt idx="47">
                  <c:v>43800</c:v>
                </c:pt>
                <c:pt idx="48" formatCode="General">
                  <c:v>2020</c:v>
                </c:pt>
                <c:pt idx="49">
                  <c:v>43862</c:v>
                </c:pt>
                <c:pt idx="50">
                  <c:v>43891</c:v>
                </c:pt>
                <c:pt idx="51">
                  <c:v>43922</c:v>
                </c:pt>
                <c:pt idx="52">
                  <c:v>43952</c:v>
                </c:pt>
                <c:pt idx="53">
                  <c:v>43983</c:v>
                </c:pt>
                <c:pt idx="54">
                  <c:v>44013</c:v>
                </c:pt>
                <c:pt idx="55">
                  <c:v>44044</c:v>
                </c:pt>
                <c:pt idx="56">
                  <c:v>44075</c:v>
                </c:pt>
                <c:pt idx="57">
                  <c:v>44105</c:v>
                </c:pt>
                <c:pt idx="58">
                  <c:v>44136</c:v>
                </c:pt>
                <c:pt idx="59">
                  <c:v>44166</c:v>
                </c:pt>
                <c:pt idx="60" formatCode="General">
                  <c:v>2021</c:v>
                </c:pt>
                <c:pt idx="61">
                  <c:v>44228</c:v>
                </c:pt>
                <c:pt idx="62">
                  <c:v>44256</c:v>
                </c:pt>
                <c:pt idx="63">
                  <c:v>44287</c:v>
                </c:pt>
                <c:pt idx="64">
                  <c:v>44317</c:v>
                </c:pt>
                <c:pt idx="65">
                  <c:v>44348</c:v>
                </c:pt>
                <c:pt idx="66">
                  <c:v>44378</c:v>
                </c:pt>
                <c:pt idx="67">
                  <c:v>44409</c:v>
                </c:pt>
                <c:pt idx="68">
                  <c:v>44440</c:v>
                </c:pt>
                <c:pt idx="69">
                  <c:v>44470</c:v>
                </c:pt>
                <c:pt idx="70">
                  <c:v>44501</c:v>
                </c:pt>
                <c:pt idx="71">
                  <c:v>44531</c:v>
                </c:pt>
                <c:pt idx="72" formatCode="General">
                  <c:v>2022</c:v>
                </c:pt>
                <c:pt idx="73">
                  <c:v>44593</c:v>
                </c:pt>
                <c:pt idx="74">
                  <c:v>44621</c:v>
                </c:pt>
                <c:pt idx="75">
                  <c:v>44652</c:v>
                </c:pt>
                <c:pt idx="76">
                  <c:v>44682</c:v>
                </c:pt>
                <c:pt idx="77">
                  <c:v>44713</c:v>
                </c:pt>
                <c:pt idx="78">
                  <c:v>44743</c:v>
                </c:pt>
                <c:pt idx="79">
                  <c:v>44774</c:v>
                </c:pt>
                <c:pt idx="80">
                  <c:v>44805</c:v>
                </c:pt>
                <c:pt idx="81">
                  <c:v>44835</c:v>
                </c:pt>
                <c:pt idx="82">
                  <c:v>44866</c:v>
                </c:pt>
                <c:pt idx="83">
                  <c:v>44896</c:v>
                </c:pt>
                <c:pt idx="84" formatCode="General">
                  <c:v>2023</c:v>
                </c:pt>
                <c:pt idx="85">
                  <c:v>44958</c:v>
                </c:pt>
                <c:pt idx="86">
                  <c:v>44986</c:v>
                </c:pt>
                <c:pt idx="87">
                  <c:v>45017</c:v>
                </c:pt>
                <c:pt idx="88">
                  <c:v>45047</c:v>
                </c:pt>
                <c:pt idx="89">
                  <c:v>45078</c:v>
                </c:pt>
                <c:pt idx="90">
                  <c:v>45108</c:v>
                </c:pt>
                <c:pt idx="91">
                  <c:v>45139</c:v>
                </c:pt>
                <c:pt idx="92">
                  <c:v>45170</c:v>
                </c:pt>
                <c:pt idx="93">
                  <c:v>45200</c:v>
                </c:pt>
                <c:pt idx="94">
                  <c:v>45231</c:v>
                </c:pt>
                <c:pt idx="95">
                  <c:v>45261</c:v>
                </c:pt>
                <c:pt idx="96" formatCode="General">
                  <c:v>2024</c:v>
                </c:pt>
                <c:pt idx="97">
                  <c:v>45323</c:v>
                </c:pt>
                <c:pt idx="98">
                  <c:v>45352</c:v>
                </c:pt>
                <c:pt idx="99">
                  <c:v>45383</c:v>
                </c:pt>
                <c:pt idx="100">
                  <c:v>45413</c:v>
                </c:pt>
                <c:pt idx="101">
                  <c:v>45444</c:v>
                </c:pt>
                <c:pt idx="102">
                  <c:v>45474</c:v>
                </c:pt>
                <c:pt idx="103">
                  <c:v>45505</c:v>
                </c:pt>
                <c:pt idx="104">
                  <c:v>45536</c:v>
                </c:pt>
                <c:pt idx="105">
                  <c:v>45566</c:v>
                </c:pt>
                <c:pt idx="106">
                  <c:v>45597</c:v>
                </c:pt>
              </c:numCache>
            </c:numRef>
          </c:cat>
          <c:val>
            <c:numRef>
              <c:f>'multiTimeline (1)'!$F$5:$F$111</c:f>
              <c:numCache>
                <c:formatCode>General</c:formatCode>
                <c:ptCount val="107"/>
                <c:pt idx="0">
                  <c:v>0</c:v>
                </c:pt>
                <c:pt idx="1">
                  <c:v>0</c:v>
                </c:pt>
                <c:pt idx="2">
                  <c:v>0</c:v>
                </c:pt>
                <c:pt idx="3">
                  <c:v>0</c:v>
                </c:pt>
                <c:pt idx="4">
                  <c:v>0</c:v>
                </c:pt>
                <c:pt idx="5">
                  <c:v>0</c:v>
                </c:pt>
                <c:pt idx="6">
                  <c:v>0</c:v>
                </c:pt>
                <c:pt idx="7">
                  <c:v>0</c:v>
                </c:pt>
                <c:pt idx="8">
                  <c:v>0</c:v>
                </c:pt>
                <c:pt idx="9">
                  <c:v>0</c:v>
                </c:pt>
                <c:pt idx="10">
                  <c:v>0</c:v>
                </c:pt>
                <c:pt idx="11">
                  <c:v>0</c:v>
                </c:pt>
                <c:pt idx="12">
                  <c:v>0</c:v>
                </c:pt>
                <c:pt idx="13">
                  <c:v>0</c:v>
                </c:pt>
                <c:pt idx="14">
                  <c:v>0</c:v>
                </c:pt>
                <c:pt idx="15">
                  <c:v>0</c:v>
                </c:pt>
                <c:pt idx="16">
                  <c:v>0</c:v>
                </c:pt>
                <c:pt idx="17">
                  <c:v>0</c:v>
                </c:pt>
                <c:pt idx="18">
                  <c:v>0</c:v>
                </c:pt>
                <c:pt idx="19">
                  <c:v>0</c:v>
                </c:pt>
                <c:pt idx="20">
                  <c:v>0</c:v>
                </c:pt>
                <c:pt idx="21">
                  <c:v>0</c:v>
                </c:pt>
                <c:pt idx="22">
                  <c:v>0</c:v>
                </c:pt>
                <c:pt idx="23">
                  <c:v>0</c:v>
                </c:pt>
                <c:pt idx="24">
                  <c:v>0</c:v>
                </c:pt>
                <c:pt idx="25">
                  <c:v>0</c:v>
                </c:pt>
                <c:pt idx="26">
                  <c:v>0</c:v>
                </c:pt>
                <c:pt idx="27">
                  <c:v>0</c:v>
                </c:pt>
                <c:pt idx="28">
                  <c:v>0</c:v>
                </c:pt>
                <c:pt idx="29">
                  <c:v>0</c:v>
                </c:pt>
                <c:pt idx="30">
                  <c:v>0</c:v>
                </c:pt>
                <c:pt idx="31">
                  <c:v>0</c:v>
                </c:pt>
                <c:pt idx="32">
                  <c:v>0</c:v>
                </c:pt>
                <c:pt idx="33">
                  <c:v>0</c:v>
                </c:pt>
                <c:pt idx="34">
                  <c:v>0</c:v>
                </c:pt>
                <c:pt idx="35">
                  <c:v>0</c:v>
                </c:pt>
                <c:pt idx="36">
                  <c:v>1</c:v>
                </c:pt>
                <c:pt idx="37">
                  <c:v>1</c:v>
                </c:pt>
                <c:pt idx="38">
                  <c:v>0</c:v>
                </c:pt>
                <c:pt idx="39">
                  <c:v>0</c:v>
                </c:pt>
                <c:pt idx="40">
                  <c:v>0</c:v>
                </c:pt>
                <c:pt idx="41">
                  <c:v>1</c:v>
                </c:pt>
                <c:pt idx="42">
                  <c:v>1</c:v>
                </c:pt>
                <c:pt idx="43">
                  <c:v>0</c:v>
                </c:pt>
                <c:pt idx="44">
                  <c:v>0</c:v>
                </c:pt>
                <c:pt idx="45">
                  <c:v>0</c:v>
                </c:pt>
                <c:pt idx="46">
                  <c:v>0</c:v>
                </c:pt>
                <c:pt idx="47">
                  <c:v>0</c:v>
                </c:pt>
                <c:pt idx="48">
                  <c:v>0</c:v>
                </c:pt>
                <c:pt idx="49">
                  <c:v>0</c:v>
                </c:pt>
                <c:pt idx="50">
                  <c:v>0</c:v>
                </c:pt>
                <c:pt idx="51">
                  <c:v>0</c:v>
                </c:pt>
                <c:pt idx="52">
                  <c:v>0</c:v>
                </c:pt>
                <c:pt idx="53">
                  <c:v>0</c:v>
                </c:pt>
                <c:pt idx="54">
                  <c:v>0</c:v>
                </c:pt>
                <c:pt idx="55">
                  <c:v>7</c:v>
                </c:pt>
                <c:pt idx="56">
                  <c:v>1</c:v>
                </c:pt>
                <c:pt idx="57">
                  <c:v>3</c:v>
                </c:pt>
                <c:pt idx="58">
                  <c:v>7</c:v>
                </c:pt>
                <c:pt idx="59">
                  <c:v>1</c:v>
                </c:pt>
                <c:pt idx="60">
                  <c:v>4</c:v>
                </c:pt>
                <c:pt idx="61">
                  <c:v>1</c:v>
                </c:pt>
                <c:pt idx="62">
                  <c:v>1</c:v>
                </c:pt>
                <c:pt idx="63">
                  <c:v>0</c:v>
                </c:pt>
                <c:pt idx="64">
                  <c:v>0</c:v>
                </c:pt>
                <c:pt idx="65">
                  <c:v>1</c:v>
                </c:pt>
                <c:pt idx="66">
                  <c:v>0</c:v>
                </c:pt>
                <c:pt idx="67">
                  <c:v>1</c:v>
                </c:pt>
                <c:pt idx="68">
                  <c:v>0</c:v>
                </c:pt>
                <c:pt idx="69">
                  <c:v>0</c:v>
                </c:pt>
                <c:pt idx="70">
                  <c:v>1</c:v>
                </c:pt>
                <c:pt idx="71">
                  <c:v>0</c:v>
                </c:pt>
                <c:pt idx="72">
                  <c:v>0</c:v>
                </c:pt>
                <c:pt idx="73">
                  <c:v>0</c:v>
                </c:pt>
                <c:pt idx="74">
                  <c:v>1</c:v>
                </c:pt>
                <c:pt idx="75">
                  <c:v>0</c:v>
                </c:pt>
                <c:pt idx="76">
                  <c:v>0</c:v>
                </c:pt>
                <c:pt idx="77">
                  <c:v>0</c:v>
                </c:pt>
                <c:pt idx="78">
                  <c:v>0</c:v>
                </c:pt>
                <c:pt idx="79">
                  <c:v>0</c:v>
                </c:pt>
                <c:pt idx="80">
                  <c:v>0</c:v>
                </c:pt>
                <c:pt idx="81">
                  <c:v>0</c:v>
                </c:pt>
                <c:pt idx="82">
                  <c:v>0</c:v>
                </c:pt>
                <c:pt idx="83">
                  <c:v>0</c:v>
                </c:pt>
                <c:pt idx="84">
                  <c:v>0</c:v>
                </c:pt>
                <c:pt idx="85">
                  <c:v>0</c:v>
                </c:pt>
                <c:pt idx="86">
                  <c:v>0</c:v>
                </c:pt>
                <c:pt idx="87">
                  <c:v>0</c:v>
                </c:pt>
                <c:pt idx="88">
                  <c:v>0</c:v>
                </c:pt>
                <c:pt idx="89">
                  <c:v>0</c:v>
                </c:pt>
                <c:pt idx="90">
                  <c:v>0</c:v>
                </c:pt>
                <c:pt idx="91">
                  <c:v>0</c:v>
                </c:pt>
                <c:pt idx="92">
                  <c:v>0</c:v>
                </c:pt>
                <c:pt idx="93">
                  <c:v>0</c:v>
                </c:pt>
                <c:pt idx="94">
                  <c:v>0</c:v>
                </c:pt>
                <c:pt idx="95">
                  <c:v>0</c:v>
                </c:pt>
                <c:pt idx="96">
                  <c:v>0</c:v>
                </c:pt>
                <c:pt idx="97">
                  <c:v>0</c:v>
                </c:pt>
                <c:pt idx="98">
                  <c:v>0</c:v>
                </c:pt>
                <c:pt idx="99">
                  <c:v>0</c:v>
                </c:pt>
                <c:pt idx="100">
                  <c:v>0</c:v>
                </c:pt>
                <c:pt idx="101">
                  <c:v>0</c:v>
                </c:pt>
                <c:pt idx="102">
                  <c:v>12</c:v>
                </c:pt>
                <c:pt idx="103">
                  <c:v>12</c:v>
                </c:pt>
                <c:pt idx="104">
                  <c:v>10</c:v>
                </c:pt>
                <c:pt idx="105">
                  <c:v>9</c:v>
                </c:pt>
                <c:pt idx="106">
                  <c:v>38</c:v>
                </c:pt>
              </c:numCache>
            </c:numRef>
          </c:val>
          <c:smooth val="1"/>
          <c:extLst>
            <c:ext xmlns:c16="http://schemas.microsoft.com/office/drawing/2014/chart" uri="{C3380CC4-5D6E-409C-BE32-E72D297353CC}">
              <c16:uniqueId val="{00000003-6525-4295-9D02-0D69598364C0}"/>
            </c:ext>
          </c:extLst>
        </c:ser>
        <c:dLbls>
          <c:showLegendKey val="0"/>
          <c:showVal val="0"/>
          <c:showCatName val="0"/>
          <c:showSerName val="0"/>
          <c:showPercent val="0"/>
          <c:showBubbleSize val="0"/>
        </c:dLbls>
        <c:smooth val="0"/>
        <c:axId val="1103302656"/>
        <c:axId val="1103285856"/>
      </c:lineChart>
      <c:catAx>
        <c:axId val="1103302656"/>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mn-lt"/>
                <a:ea typeface="+mn-ea"/>
                <a:cs typeface="+mn-cs"/>
              </a:defRPr>
            </a:pPr>
            <a:endParaRPr lang="en-US"/>
          </a:p>
        </c:txPr>
        <c:crossAx val="1103285856"/>
        <c:crosses val="autoZero"/>
        <c:auto val="1"/>
        <c:lblAlgn val="ctr"/>
        <c:lblOffset val="100"/>
        <c:tickLblSkip val="12"/>
        <c:noMultiLvlLbl val="0"/>
      </c:catAx>
      <c:valAx>
        <c:axId val="1103285856"/>
        <c:scaling>
          <c:orientation val="minMax"/>
          <c:max val="100"/>
        </c:scaling>
        <c:delete val="1"/>
        <c:axPos val="l"/>
        <c:numFmt formatCode="General" sourceLinked="1"/>
        <c:majorTickMark val="out"/>
        <c:minorTickMark val="none"/>
        <c:tickLblPos val="nextTo"/>
        <c:crossAx val="1103302656"/>
        <c:crosses val="autoZero"/>
        <c:crossBetween val="between"/>
      </c:valAx>
      <c:spPr>
        <a:noFill/>
        <a:ln>
          <a:noFill/>
        </a:ln>
        <a:effectLst/>
      </c:spPr>
    </c:plotArea>
    <c:legend>
      <c:legendPos val="r"/>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182176D-858C-480C-B903-DA111F021472}" type="datetimeFigureOut">
              <a:rPr lang="en-US" smtClean="0"/>
              <a:t>11/14/2024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C764401-2C2C-4675-9443-0AE884135EA0}" type="slidenum">
              <a:rPr lang="en-US" smtClean="0"/>
              <a:t>‹#›</a:t>
            </a:fld>
            <a:endParaRPr lang="en-US"/>
          </a:p>
        </p:txBody>
      </p:sp>
    </p:spTree>
    <p:extLst>
      <p:ext uri="{BB962C8B-B14F-4D97-AF65-F5344CB8AC3E}">
        <p14:creationId xmlns:p14="http://schemas.microsoft.com/office/powerpoint/2010/main" val="28577115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C764401-2C2C-4675-9443-0AE884135EA0}" type="slidenum">
              <a:rPr lang="en-US" smtClean="0"/>
              <a:t>2</a:t>
            </a:fld>
            <a:endParaRPr lang="en-US"/>
          </a:p>
        </p:txBody>
      </p:sp>
    </p:spTree>
    <p:extLst>
      <p:ext uri="{BB962C8B-B14F-4D97-AF65-F5344CB8AC3E}">
        <p14:creationId xmlns:p14="http://schemas.microsoft.com/office/powerpoint/2010/main" val="12351030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https://itep.org/corporate-taxes-before-and-after-the-trump-tax-law/</a:t>
            </a:r>
          </a:p>
        </p:txBody>
      </p:sp>
      <p:sp>
        <p:nvSpPr>
          <p:cNvPr id="4" name="Slide Number Placeholder 3"/>
          <p:cNvSpPr>
            <a:spLocks noGrp="1"/>
          </p:cNvSpPr>
          <p:nvPr>
            <p:ph type="sldNum" sz="quarter" idx="5"/>
          </p:nvPr>
        </p:nvSpPr>
        <p:spPr/>
        <p:txBody>
          <a:bodyPr/>
          <a:lstStyle/>
          <a:p>
            <a:fld id="{EC764401-2C2C-4675-9443-0AE884135EA0}" type="slidenum">
              <a:rPr lang="en-US" smtClean="0"/>
              <a:t>4</a:t>
            </a:fld>
            <a:endParaRPr lang="en-US"/>
          </a:p>
        </p:txBody>
      </p:sp>
    </p:spTree>
    <p:extLst>
      <p:ext uri="{BB962C8B-B14F-4D97-AF65-F5344CB8AC3E}">
        <p14:creationId xmlns:p14="http://schemas.microsoft.com/office/powerpoint/2010/main" val="21223226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3_Custom Layout">
    <p:bg>
      <p:bgPr>
        <a:solidFill>
          <a:srgbClr val="231142"/>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F976AAE0-930C-4BA7-A56C-9C6BACD188B3}"/>
              </a:ext>
            </a:extLst>
          </p:cNvPr>
          <p:cNvGrpSpPr/>
          <p:nvPr userDrawn="1"/>
        </p:nvGrpSpPr>
        <p:grpSpPr>
          <a:xfrm>
            <a:off x="824887" y="748385"/>
            <a:ext cx="1961446" cy="383533"/>
            <a:chOff x="-1538288" y="8450263"/>
            <a:chExt cx="1778001" cy="347663"/>
          </a:xfrm>
          <a:solidFill>
            <a:schemeClr val="tx1"/>
          </a:solidFill>
        </p:grpSpPr>
        <p:sp>
          <p:nvSpPr>
            <p:cNvPr id="8" name="Freeform 22">
              <a:extLst>
                <a:ext uri="{FF2B5EF4-FFF2-40B4-BE49-F238E27FC236}">
                  <a16:creationId xmlns:a16="http://schemas.microsoft.com/office/drawing/2014/main" id="{21531C7D-F8EC-4649-824E-B510C9103536}"/>
                </a:ext>
              </a:extLst>
            </p:cNvPr>
            <p:cNvSpPr>
              <a:spLocks noEditPoints="1"/>
            </p:cNvSpPr>
            <p:nvPr/>
          </p:nvSpPr>
          <p:spPr bwMode="auto">
            <a:xfrm>
              <a:off x="-203200" y="8559801"/>
              <a:ext cx="149225" cy="146050"/>
            </a:xfrm>
            <a:custGeom>
              <a:avLst/>
              <a:gdLst>
                <a:gd name="T0" fmla="*/ 109 w 114"/>
                <a:gd name="T1" fmla="*/ 3 h 112"/>
                <a:gd name="T2" fmla="*/ 97 w 114"/>
                <a:gd name="T3" fmla="*/ 3 h 112"/>
                <a:gd name="T4" fmla="*/ 93 w 114"/>
                <a:gd name="T5" fmla="*/ 7 h 112"/>
                <a:gd name="T6" fmla="*/ 93 w 114"/>
                <a:gd name="T7" fmla="*/ 16 h 112"/>
                <a:gd name="T8" fmla="*/ 55 w 114"/>
                <a:gd name="T9" fmla="*/ 0 h 112"/>
                <a:gd name="T10" fmla="*/ 0 w 114"/>
                <a:gd name="T11" fmla="*/ 56 h 112"/>
                <a:gd name="T12" fmla="*/ 55 w 114"/>
                <a:gd name="T13" fmla="*/ 112 h 112"/>
                <a:gd name="T14" fmla="*/ 93 w 114"/>
                <a:gd name="T15" fmla="*/ 97 h 112"/>
                <a:gd name="T16" fmla="*/ 93 w 114"/>
                <a:gd name="T17" fmla="*/ 105 h 112"/>
                <a:gd name="T18" fmla="*/ 97 w 114"/>
                <a:gd name="T19" fmla="*/ 109 h 112"/>
                <a:gd name="T20" fmla="*/ 109 w 114"/>
                <a:gd name="T21" fmla="*/ 109 h 112"/>
                <a:gd name="T22" fmla="*/ 114 w 114"/>
                <a:gd name="T23" fmla="*/ 105 h 112"/>
                <a:gd name="T24" fmla="*/ 114 w 114"/>
                <a:gd name="T25" fmla="*/ 7 h 112"/>
                <a:gd name="T26" fmla="*/ 109 w 114"/>
                <a:gd name="T27" fmla="*/ 3 h 112"/>
                <a:gd name="T28" fmla="*/ 57 w 114"/>
                <a:gd name="T29" fmla="*/ 92 h 112"/>
                <a:gd name="T30" fmla="*/ 21 w 114"/>
                <a:gd name="T31" fmla="*/ 56 h 112"/>
                <a:gd name="T32" fmla="*/ 57 w 114"/>
                <a:gd name="T33" fmla="*/ 20 h 112"/>
                <a:gd name="T34" fmla="*/ 93 w 114"/>
                <a:gd name="T35" fmla="*/ 56 h 112"/>
                <a:gd name="T36" fmla="*/ 57 w 114"/>
                <a:gd name="T37" fmla="*/ 9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4" h="112">
                  <a:moveTo>
                    <a:pt x="109" y="3"/>
                  </a:moveTo>
                  <a:cubicBezTo>
                    <a:pt x="97" y="3"/>
                    <a:pt x="97" y="3"/>
                    <a:pt x="97" y="3"/>
                  </a:cubicBezTo>
                  <a:cubicBezTo>
                    <a:pt x="95" y="3"/>
                    <a:pt x="93" y="5"/>
                    <a:pt x="93" y="7"/>
                  </a:cubicBezTo>
                  <a:cubicBezTo>
                    <a:pt x="93" y="16"/>
                    <a:pt x="93" y="16"/>
                    <a:pt x="93" y="16"/>
                  </a:cubicBezTo>
                  <a:cubicBezTo>
                    <a:pt x="85" y="8"/>
                    <a:pt x="73" y="0"/>
                    <a:pt x="55" y="0"/>
                  </a:cubicBezTo>
                  <a:cubicBezTo>
                    <a:pt x="24" y="0"/>
                    <a:pt x="0" y="25"/>
                    <a:pt x="0" y="56"/>
                  </a:cubicBezTo>
                  <a:cubicBezTo>
                    <a:pt x="0" y="88"/>
                    <a:pt x="24" y="112"/>
                    <a:pt x="55" y="112"/>
                  </a:cubicBezTo>
                  <a:cubicBezTo>
                    <a:pt x="73" y="112"/>
                    <a:pt x="85" y="105"/>
                    <a:pt x="93" y="97"/>
                  </a:cubicBezTo>
                  <a:cubicBezTo>
                    <a:pt x="93" y="105"/>
                    <a:pt x="93" y="105"/>
                    <a:pt x="93" y="105"/>
                  </a:cubicBezTo>
                  <a:cubicBezTo>
                    <a:pt x="93" y="108"/>
                    <a:pt x="95" y="109"/>
                    <a:pt x="97" y="109"/>
                  </a:cubicBezTo>
                  <a:cubicBezTo>
                    <a:pt x="109" y="109"/>
                    <a:pt x="109" y="109"/>
                    <a:pt x="109" y="109"/>
                  </a:cubicBezTo>
                  <a:cubicBezTo>
                    <a:pt x="112" y="109"/>
                    <a:pt x="114" y="108"/>
                    <a:pt x="114" y="105"/>
                  </a:cubicBezTo>
                  <a:cubicBezTo>
                    <a:pt x="114" y="7"/>
                    <a:pt x="114" y="7"/>
                    <a:pt x="114" y="7"/>
                  </a:cubicBezTo>
                  <a:cubicBezTo>
                    <a:pt x="114" y="5"/>
                    <a:pt x="112" y="3"/>
                    <a:pt x="109" y="3"/>
                  </a:cubicBezTo>
                  <a:close/>
                  <a:moveTo>
                    <a:pt x="57" y="92"/>
                  </a:moveTo>
                  <a:cubicBezTo>
                    <a:pt x="37" y="92"/>
                    <a:pt x="21" y="76"/>
                    <a:pt x="21" y="56"/>
                  </a:cubicBezTo>
                  <a:cubicBezTo>
                    <a:pt x="21" y="36"/>
                    <a:pt x="37" y="20"/>
                    <a:pt x="57" y="20"/>
                  </a:cubicBezTo>
                  <a:cubicBezTo>
                    <a:pt x="76" y="20"/>
                    <a:pt x="93" y="36"/>
                    <a:pt x="93" y="56"/>
                  </a:cubicBezTo>
                  <a:cubicBezTo>
                    <a:pt x="93" y="76"/>
                    <a:pt x="76" y="92"/>
                    <a:pt x="57" y="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9" name="Freeform 23">
              <a:extLst>
                <a:ext uri="{FF2B5EF4-FFF2-40B4-BE49-F238E27FC236}">
                  <a16:creationId xmlns:a16="http://schemas.microsoft.com/office/drawing/2014/main" id="{E9706A86-CB64-478E-848C-5CE136219419}"/>
                </a:ext>
              </a:extLst>
            </p:cNvPr>
            <p:cNvSpPr>
              <a:spLocks/>
            </p:cNvSpPr>
            <p:nvPr/>
          </p:nvSpPr>
          <p:spPr bwMode="auto">
            <a:xfrm>
              <a:off x="-982662" y="8526463"/>
              <a:ext cx="26988" cy="174625"/>
            </a:xfrm>
            <a:custGeom>
              <a:avLst/>
              <a:gdLst>
                <a:gd name="T0" fmla="*/ 17 w 21"/>
                <a:gd name="T1" fmla="*/ 0 h 135"/>
                <a:gd name="T2" fmla="*/ 4 w 21"/>
                <a:gd name="T3" fmla="*/ 0 h 135"/>
                <a:gd name="T4" fmla="*/ 0 w 21"/>
                <a:gd name="T5" fmla="*/ 4 h 135"/>
                <a:gd name="T6" fmla="*/ 0 w 21"/>
                <a:gd name="T7" fmla="*/ 131 h 135"/>
                <a:gd name="T8" fmla="*/ 4 w 21"/>
                <a:gd name="T9" fmla="*/ 135 h 135"/>
                <a:gd name="T10" fmla="*/ 17 w 21"/>
                <a:gd name="T11" fmla="*/ 135 h 135"/>
                <a:gd name="T12" fmla="*/ 21 w 21"/>
                <a:gd name="T13" fmla="*/ 131 h 135"/>
                <a:gd name="T14" fmla="*/ 21 w 21"/>
                <a:gd name="T15" fmla="*/ 4 h 135"/>
                <a:gd name="T16" fmla="*/ 17 w 21"/>
                <a:gd name="T17"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135">
                  <a:moveTo>
                    <a:pt x="17" y="0"/>
                  </a:moveTo>
                  <a:cubicBezTo>
                    <a:pt x="4" y="0"/>
                    <a:pt x="4" y="0"/>
                    <a:pt x="4" y="0"/>
                  </a:cubicBezTo>
                  <a:cubicBezTo>
                    <a:pt x="2" y="0"/>
                    <a:pt x="0" y="2"/>
                    <a:pt x="0" y="4"/>
                  </a:cubicBezTo>
                  <a:cubicBezTo>
                    <a:pt x="0" y="131"/>
                    <a:pt x="0" y="131"/>
                    <a:pt x="0" y="131"/>
                  </a:cubicBezTo>
                  <a:cubicBezTo>
                    <a:pt x="0" y="134"/>
                    <a:pt x="2" y="135"/>
                    <a:pt x="4" y="135"/>
                  </a:cubicBezTo>
                  <a:cubicBezTo>
                    <a:pt x="17" y="135"/>
                    <a:pt x="17" y="135"/>
                    <a:pt x="17" y="135"/>
                  </a:cubicBezTo>
                  <a:cubicBezTo>
                    <a:pt x="19" y="135"/>
                    <a:pt x="21" y="134"/>
                    <a:pt x="21" y="131"/>
                  </a:cubicBezTo>
                  <a:cubicBezTo>
                    <a:pt x="21" y="4"/>
                    <a:pt x="21" y="4"/>
                    <a:pt x="21" y="4"/>
                  </a:cubicBezTo>
                  <a:cubicBezTo>
                    <a:pt x="21" y="2"/>
                    <a:pt x="19" y="0"/>
                    <a:pt x="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0" name="Freeform 24">
              <a:extLst>
                <a:ext uri="{FF2B5EF4-FFF2-40B4-BE49-F238E27FC236}">
                  <a16:creationId xmlns:a16="http://schemas.microsoft.com/office/drawing/2014/main" id="{2AF928C3-7B9E-4588-B4E0-782581206185}"/>
                </a:ext>
              </a:extLst>
            </p:cNvPr>
            <p:cNvSpPr>
              <a:spLocks/>
            </p:cNvSpPr>
            <p:nvPr/>
          </p:nvSpPr>
          <p:spPr bwMode="auto">
            <a:xfrm>
              <a:off x="-1450975" y="8480426"/>
              <a:ext cx="217488" cy="250825"/>
            </a:xfrm>
            <a:custGeom>
              <a:avLst/>
              <a:gdLst>
                <a:gd name="T0" fmla="*/ 88 w 166"/>
                <a:gd name="T1" fmla="*/ 11 h 192"/>
                <a:gd name="T2" fmla="*/ 6 w 166"/>
                <a:gd name="T3" fmla="*/ 12 h 192"/>
                <a:gd name="T4" fmla="*/ 1 w 166"/>
                <a:gd name="T5" fmla="*/ 18 h 192"/>
                <a:gd name="T6" fmla="*/ 1 w 166"/>
                <a:gd name="T7" fmla="*/ 26 h 192"/>
                <a:gd name="T8" fmla="*/ 34 w 166"/>
                <a:gd name="T9" fmla="*/ 102 h 192"/>
                <a:gd name="T10" fmla="*/ 41 w 166"/>
                <a:gd name="T11" fmla="*/ 105 h 192"/>
                <a:gd name="T12" fmla="*/ 50 w 166"/>
                <a:gd name="T13" fmla="*/ 101 h 192"/>
                <a:gd name="T14" fmla="*/ 53 w 166"/>
                <a:gd name="T15" fmla="*/ 98 h 192"/>
                <a:gd name="T16" fmla="*/ 53 w 166"/>
                <a:gd name="T17" fmla="*/ 94 h 192"/>
                <a:gd name="T18" fmla="*/ 25 w 166"/>
                <a:gd name="T19" fmla="*/ 28 h 192"/>
                <a:gd name="T20" fmla="*/ 128 w 166"/>
                <a:gd name="T21" fmla="*/ 76 h 192"/>
                <a:gd name="T22" fmla="*/ 109 w 166"/>
                <a:gd name="T23" fmla="*/ 172 h 192"/>
                <a:gd name="T24" fmla="*/ 108 w 166"/>
                <a:gd name="T25" fmla="*/ 178 h 192"/>
                <a:gd name="T26" fmla="*/ 112 w 166"/>
                <a:gd name="T27" fmla="*/ 189 h 192"/>
                <a:gd name="T28" fmla="*/ 116 w 166"/>
                <a:gd name="T29" fmla="*/ 192 h 192"/>
                <a:gd name="T30" fmla="*/ 117 w 166"/>
                <a:gd name="T31" fmla="*/ 192 h 192"/>
                <a:gd name="T32" fmla="*/ 121 w 166"/>
                <a:gd name="T33" fmla="*/ 190 h 192"/>
                <a:gd name="T34" fmla="*/ 148 w 166"/>
                <a:gd name="T35" fmla="*/ 68 h 192"/>
                <a:gd name="T36" fmla="*/ 88 w 166"/>
                <a:gd name="T37" fmla="*/ 11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66" h="192">
                  <a:moveTo>
                    <a:pt x="88" y="11"/>
                  </a:moveTo>
                  <a:cubicBezTo>
                    <a:pt x="62" y="0"/>
                    <a:pt x="32" y="1"/>
                    <a:pt x="6" y="12"/>
                  </a:cubicBezTo>
                  <a:cubicBezTo>
                    <a:pt x="4" y="13"/>
                    <a:pt x="2" y="15"/>
                    <a:pt x="1" y="18"/>
                  </a:cubicBezTo>
                  <a:cubicBezTo>
                    <a:pt x="0" y="21"/>
                    <a:pt x="0" y="24"/>
                    <a:pt x="1" y="26"/>
                  </a:cubicBezTo>
                  <a:cubicBezTo>
                    <a:pt x="34" y="102"/>
                    <a:pt x="34" y="102"/>
                    <a:pt x="34" y="102"/>
                  </a:cubicBezTo>
                  <a:cubicBezTo>
                    <a:pt x="35" y="105"/>
                    <a:pt x="38" y="106"/>
                    <a:pt x="41" y="105"/>
                  </a:cubicBezTo>
                  <a:cubicBezTo>
                    <a:pt x="50" y="101"/>
                    <a:pt x="50" y="101"/>
                    <a:pt x="50" y="101"/>
                  </a:cubicBezTo>
                  <a:cubicBezTo>
                    <a:pt x="52" y="100"/>
                    <a:pt x="53" y="99"/>
                    <a:pt x="53" y="98"/>
                  </a:cubicBezTo>
                  <a:cubicBezTo>
                    <a:pt x="54" y="97"/>
                    <a:pt x="54" y="95"/>
                    <a:pt x="53" y="94"/>
                  </a:cubicBezTo>
                  <a:cubicBezTo>
                    <a:pt x="25" y="28"/>
                    <a:pt x="25" y="28"/>
                    <a:pt x="25" y="28"/>
                  </a:cubicBezTo>
                  <a:cubicBezTo>
                    <a:pt x="66" y="16"/>
                    <a:pt x="111" y="37"/>
                    <a:pt x="128" y="76"/>
                  </a:cubicBezTo>
                  <a:cubicBezTo>
                    <a:pt x="143" y="109"/>
                    <a:pt x="135" y="147"/>
                    <a:pt x="109" y="172"/>
                  </a:cubicBezTo>
                  <a:cubicBezTo>
                    <a:pt x="107" y="174"/>
                    <a:pt x="107" y="176"/>
                    <a:pt x="108" y="178"/>
                  </a:cubicBezTo>
                  <a:cubicBezTo>
                    <a:pt x="112" y="189"/>
                    <a:pt x="112" y="189"/>
                    <a:pt x="112" y="189"/>
                  </a:cubicBezTo>
                  <a:cubicBezTo>
                    <a:pt x="113" y="190"/>
                    <a:pt x="114" y="191"/>
                    <a:pt x="116" y="192"/>
                  </a:cubicBezTo>
                  <a:cubicBezTo>
                    <a:pt x="117" y="192"/>
                    <a:pt x="117" y="192"/>
                    <a:pt x="117" y="192"/>
                  </a:cubicBezTo>
                  <a:cubicBezTo>
                    <a:pt x="119" y="192"/>
                    <a:pt x="120" y="191"/>
                    <a:pt x="121" y="190"/>
                  </a:cubicBezTo>
                  <a:cubicBezTo>
                    <a:pt x="155" y="159"/>
                    <a:pt x="166" y="110"/>
                    <a:pt x="148" y="68"/>
                  </a:cubicBezTo>
                  <a:cubicBezTo>
                    <a:pt x="136" y="42"/>
                    <a:pt x="115" y="21"/>
                    <a:pt x="88"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1" name="Freeform 25">
              <a:extLst>
                <a:ext uri="{FF2B5EF4-FFF2-40B4-BE49-F238E27FC236}">
                  <a16:creationId xmlns:a16="http://schemas.microsoft.com/office/drawing/2014/main" id="{1E411596-7089-455C-A4B1-7E58E980093E}"/>
                </a:ext>
              </a:extLst>
            </p:cNvPr>
            <p:cNvSpPr>
              <a:spLocks/>
            </p:cNvSpPr>
            <p:nvPr/>
          </p:nvSpPr>
          <p:spPr bwMode="auto">
            <a:xfrm>
              <a:off x="-1169987" y="8521701"/>
              <a:ext cx="163513" cy="184150"/>
            </a:xfrm>
            <a:custGeom>
              <a:avLst/>
              <a:gdLst>
                <a:gd name="T0" fmla="*/ 121 w 125"/>
                <a:gd name="T1" fmla="*/ 61 h 141"/>
                <a:gd name="T2" fmla="*/ 71 w 125"/>
                <a:gd name="T3" fmla="*/ 61 h 141"/>
                <a:gd name="T4" fmla="*/ 67 w 125"/>
                <a:gd name="T5" fmla="*/ 65 h 141"/>
                <a:gd name="T6" fmla="*/ 67 w 125"/>
                <a:gd name="T7" fmla="*/ 77 h 141"/>
                <a:gd name="T8" fmla="*/ 71 w 125"/>
                <a:gd name="T9" fmla="*/ 81 h 141"/>
                <a:gd name="T10" fmla="*/ 104 w 125"/>
                <a:gd name="T11" fmla="*/ 81 h 141"/>
                <a:gd name="T12" fmla="*/ 104 w 125"/>
                <a:gd name="T13" fmla="*/ 109 h 141"/>
                <a:gd name="T14" fmla="*/ 71 w 125"/>
                <a:gd name="T15" fmla="*/ 121 h 141"/>
                <a:gd name="T16" fmla="*/ 21 w 125"/>
                <a:gd name="T17" fmla="*/ 71 h 141"/>
                <a:gd name="T18" fmla="*/ 71 w 125"/>
                <a:gd name="T19" fmla="*/ 20 h 141"/>
                <a:gd name="T20" fmla="*/ 107 w 125"/>
                <a:gd name="T21" fmla="*/ 35 h 141"/>
                <a:gd name="T22" fmla="*/ 113 w 125"/>
                <a:gd name="T23" fmla="*/ 35 h 141"/>
                <a:gd name="T24" fmla="*/ 121 w 125"/>
                <a:gd name="T25" fmla="*/ 27 h 141"/>
                <a:gd name="T26" fmla="*/ 122 w 125"/>
                <a:gd name="T27" fmla="*/ 24 h 141"/>
                <a:gd name="T28" fmla="*/ 121 w 125"/>
                <a:gd name="T29" fmla="*/ 21 h 141"/>
                <a:gd name="T30" fmla="*/ 71 w 125"/>
                <a:gd name="T31" fmla="*/ 0 h 141"/>
                <a:gd name="T32" fmla="*/ 0 w 125"/>
                <a:gd name="T33" fmla="*/ 71 h 141"/>
                <a:gd name="T34" fmla="*/ 71 w 125"/>
                <a:gd name="T35" fmla="*/ 141 h 141"/>
                <a:gd name="T36" fmla="*/ 124 w 125"/>
                <a:gd name="T37" fmla="*/ 117 h 141"/>
                <a:gd name="T38" fmla="*/ 125 w 125"/>
                <a:gd name="T39" fmla="*/ 114 h 141"/>
                <a:gd name="T40" fmla="*/ 125 w 125"/>
                <a:gd name="T41" fmla="*/ 65 h 141"/>
                <a:gd name="T42" fmla="*/ 121 w 125"/>
                <a:gd name="T43" fmla="*/ 61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5" h="141">
                  <a:moveTo>
                    <a:pt x="121" y="61"/>
                  </a:moveTo>
                  <a:cubicBezTo>
                    <a:pt x="71" y="61"/>
                    <a:pt x="71" y="61"/>
                    <a:pt x="71" y="61"/>
                  </a:cubicBezTo>
                  <a:cubicBezTo>
                    <a:pt x="68" y="61"/>
                    <a:pt x="67" y="63"/>
                    <a:pt x="67" y="65"/>
                  </a:cubicBezTo>
                  <a:cubicBezTo>
                    <a:pt x="67" y="77"/>
                    <a:pt x="67" y="77"/>
                    <a:pt x="67" y="77"/>
                  </a:cubicBezTo>
                  <a:cubicBezTo>
                    <a:pt x="67" y="79"/>
                    <a:pt x="68" y="81"/>
                    <a:pt x="71" y="81"/>
                  </a:cubicBezTo>
                  <a:cubicBezTo>
                    <a:pt x="104" y="81"/>
                    <a:pt x="104" y="81"/>
                    <a:pt x="104" y="81"/>
                  </a:cubicBezTo>
                  <a:cubicBezTo>
                    <a:pt x="104" y="109"/>
                    <a:pt x="104" y="109"/>
                    <a:pt x="104" y="109"/>
                  </a:cubicBezTo>
                  <a:cubicBezTo>
                    <a:pt x="95" y="117"/>
                    <a:pt x="83" y="121"/>
                    <a:pt x="71" y="121"/>
                  </a:cubicBezTo>
                  <a:cubicBezTo>
                    <a:pt x="43" y="121"/>
                    <a:pt x="21" y="99"/>
                    <a:pt x="21" y="71"/>
                  </a:cubicBezTo>
                  <a:cubicBezTo>
                    <a:pt x="21" y="43"/>
                    <a:pt x="43" y="20"/>
                    <a:pt x="71" y="20"/>
                  </a:cubicBezTo>
                  <a:cubicBezTo>
                    <a:pt x="84" y="20"/>
                    <a:pt x="97" y="26"/>
                    <a:pt x="107" y="35"/>
                  </a:cubicBezTo>
                  <a:cubicBezTo>
                    <a:pt x="108" y="37"/>
                    <a:pt x="111" y="37"/>
                    <a:pt x="113" y="35"/>
                  </a:cubicBezTo>
                  <a:cubicBezTo>
                    <a:pt x="121" y="27"/>
                    <a:pt x="121" y="27"/>
                    <a:pt x="121" y="27"/>
                  </a:cubicBezTo>
                  <a:cubicBezTo>
                    <a:pt x="122" y="26"/>
                    <a:pt x="122" y="25"/>
                    <a:pt x="122" y="24"/>
                  </a:cubicBezTo>
                  <a:cubicBezTo>
                    <a:pt x="122" y="23"/>
                    <a:pt x="122" y="22"/>
                    <a:pt x="121" y="21"/>
                  </a:cubicBezTo>
                  <a:cubicBezTo>
                    <a:pt x="107" y="8"/>
                    <a:pt x="89" y="0"/>
                    <a:pt x="71" y="0"/>
                  </a:cubicBezTo>
                  <a:cubicBezTo>
                    <a:pt x="31" y="0"/>
                    <a:pt x="0" y="32"/>
                    <a:pt x="0" y="71"/>
                  </a:cubicBezTo>
                  <a:cubicBezTo>
                    <a:pt x="0" y="110"/>
                    <a:pt x="31" y="141"/>
                    <a:pt x="71" y="141"/>
                  </a:cubicBezTo>
                  <a:cubicBezTo>
                    <a:pt x="91" y="141"/>
                    <a:pt x="111" y="132"/>
                    <a:pt x="124" y="117"/>
                  </a:cubicBezTo>
                  <a:cubicBezTo>
                    <a:pt x="125" y="116"/>
                    <a:pt x="125" y="115"/>
                    <a:pt x="125" y="114"/>
                  </a:cubicBezTo>
                  <a:cubicBezTo>
                    <a:pt x="125" y="65"/>
                    <a:pt x="125" y="65"/>
                    <a:pt x="125" y="65"/>
                  </a:cubicBezTo>
                  <a:cubicBezTo>
                    <a:pt x="125" y="63"/>
                    <a:pt x="123" y="61"/>
                    <a:pt x="121" y="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2" name="Freeform 26">
              <a:extLst>
                <a:ext uri="{FF2B5EF4-FFF2-40B4-BE49-F238E27FC236}">
                  <a16:creationId xmlns:a16="http://schemas.microsoft.com/office/drawing/2014/main" id="{A1E2D291-427D-41AD-BEFC-DED0F809A934}"/>
                </a:ext>
              </a:extLst>
            </p:cNvPr>
            <p:cNvSpPr>
              <a:spLocks/>
            </p:cNvSpPr>
            <p:nvPr/>
          </p:nvSpPr>
          <p:spPr bwMode="auto">
            <a:xfrm>
              <a:off x="-1473200" y="8450263"/>
              <a:ext cx="34925" cy="33338"/>
            </a:xfrm>
            <a:custGeom>
              <a:avLst/>
              <a:gdLst>
                <a:gd name="T0" fmla="*/ 14 w 27"/>
                <a:gd name="T1" fmla="*/ 25 h 25"/>
                <a:gd name="T2" fmla="*/ 19 w 27"/>
                <a:gd name="T3" fmla="*/ 24 h 25"/>
                <a:gd name="T4" fmla="*/ 26 w 27"/>
                <a:gd name="T5" fmla="*/ 17 h 25"/>
                <a:gd name="T6" fmla="*/ 26 w 27"/>
                <a:gd name="T7" fmla="*/ 8 h 25"/>
                <a:gd name="T8" fmla="*/ 19 w 27"/>
                <a:gd name="T9" fmla="*/ 1 h 25"/>
                <a:gd name="T10" fmla="*/ 9 w 27"/>
                <a:gd name="T11" fmla="*/ 1 h 25"/>
                <a:gd name="T12" fmla="*/ 3 w 27"/>
                <a:gd name="T13" fmla="*/ 17 h 25"/>
                <a:gd name="T14" fmla="*/ 14 w 27"/>
                <a:gd name="T15" fmla="*/ 25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 h="25">
                  <a:moveTo>
                    <a:pt x="14" y="25"/>
                  </a:moveTo>
                  <a:cubicBezTo>
                    <a:pt x="16" y="25"/>
                    <a:pt x="18" y="25"/>
                    <a:pt x="19" y="24"/>
                  </a:cubicBezTo>
                  <a:cubicBezTo>
                    <a:pt x="22" y="23"/>
                    <a:pt x="25" y="20"/>
                    <a:pt x="26" y="17"/>
                  </a:cubicBezTo>
                  <a:cubicBezTo>
                    <a:pt x="27" y="14"/>
                    <a:pt x="27" y="11"/>
                    <a:pt x="26" y="8"/>
                  </a:cubicBezTo>
                  <a:cubicBezTo>
                    <a:pt x="24" y="5"/>
                    <a:pt x="22" y="2"/>
                    <a:pt x="19" y="1"/>
                  </a:cubicBezTo>
                  <a:cubicBezTo>
                    <a:pt x="16" y="0"/>
                    <a:pt x="12" y="0"/>
                    <a:pt x="9" y="1"/>
                  </a:cubicBezTo>
                  <a:cubicBezTo>
                    <a:pt x="3" y="4"/>
                    <a:pt x="0" y="11"/>
                    <a:pt x="3" y="17"/>
                  </a:cubicBezTo>
                  <a:cubicBezTo>
                    <a:pt x="5" y="22"/>
                    <a:pt x="10" y="25"/>
                    <a:pt x="14"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3" name="Freeform 27">
              <a:extLst>
                <a:ext uri="{FF2B5EF4-FFF2-40B4-BE49-F238E27FC236}">
                  <a16:creationId xmlns:a16="http://schemas.microsoft.com/office/drawing/2014/main" id="{07AE6A8D-CCB4-493D-89B6-47F509E594D8}"/>
                </a:ext>
              </a:extLst>
            </p:cNvPr>
            <p:cNvSpPr>
              <a:spLocks/>
            </p:cNvSpPr>
            <p:nvPr/>
          </p:nvSpPr>
          <p:spPr bwMode="auto">
            <a:xfrm>
              <a:off x="-1335087" y="8764588"/>
              <a:ext cx="36513" cy="33338"/>
            </a:xfrm>
            <a:custGeom>
              <a:avLst/>
              <a:gdLst>
                <a:gd name="T0" fmla="*/ 25 w 28"/>
                <a:gd name="T1" fmla="*/ 9 h 26"/>
                <a:gd name="T2" fmla="*/ 9 w 28"/>
                <a:gd name="T3" fmla="*/ 3 h 26"/>
                <a:gd name="T4" fmla="*/ 2 w 28"/>
                <a:gd name="T5" fmla="*/ 19 h 26"/>
                <a:gd name="T6" fmla="*/ 14 w 28"/>
                <a:gd name="T7" fmla="*/ 26 h 26"/>
                <a:gd name="T8" fmla="*/ 19 w 28"/>
                <a:gd name="T9" fmla="*/ 25 h 26"/>
                <a:gd name="T10" fmla="*/ 25 w 28"/>
                <a:gd name="T11" fmla="*/ 9 h 26"/>
              </a:gdLst>
              <a:ahLst/>
              <a:cxnLst>
                <a:cxn ang="0">
                  <a:pos x="T0" y="T1"/>
                </a:cxn>
                <a:cxn ang="0">
                  <a:pos x="T2" y="T3"/>
                </a:cxn>
                <a:cxn ang="0">
                  <a:pos x="T4" y="T5"/>
                </a:cxn>
                <a:cxn ang="0">
                  <a:pos x="T6" y="T7"/>
                </a:cxn>
                <a:cxn ang="0">
                  <a:pos x="T8" y="T9"/>
                </a:cxn>
                <a:cxn ang="0">
                  <a:pos x="T10" y="T11"/>
                </a:cxn>
              </a:cxnLst>
              <a:rect l="0" t="0" r="r" b="b"/>
              <a:pathLst>
                <a:path w="28" h="26">
                  <a:moveTo>
                    <a:pt x="25" y="9"/>
                  </a:moveTo>
                  <a:cubicBezTo>
                    <a:pt x="22" y="3"/>
                    <a:pt x="15" y="0"/>
                    <a:pt x="9" y="3"/>
                  </a:cubicBezTo>
                  <a:cubicBezTo>
                    <a:pt x="3" y="5"/>
                    <a:pt x="0" y="13"/>
                    <a:pt x="2" y="19"/>
                  </a:cubicBezTo>
                  <a:cubicBezTo>
                    <a:pt x="4" y="24"/>
                    <a:pt x="9" y="26"/>
                    <a:pt x="14" y="26"/>
                  </a:cubicBezTo>
                  <a:cubicBezTo>
                    <a:pt x="15" y="26"/>
                    <a:pt x="17" y="26"/>
                    <a:pt x="19" y="25"/>
                  </a:cubicBezTo>
                  <a:cubicBezTo>
                    <a:pt x="25" y="23"/>
                    <a:pt x="28" y="15"/>
                    <a:pt x="25"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4" name="Freeform 28">
              <a:extLst>
                <a:ext uri="{FF2B5EF4-FFF2-40B4-BE49-F238E27FC236}">
                  <a16:creationId xmlns:a16="http://schemas.microsoft.com/office/drawing/2014/main" id="{A841EC8C-EFF9-45DD-874B-3EC472E618BF}"/>
                </a:ext>
              </a:extLst>
            </p:cNvPr>
            <p:cNvSpPr>
              <a:spLocks/>
            </p:cNvSpPr>
            <p:nvPr/>
          </p:nvSpPr>
          <p:spPr bwMode="auto">
            <a:xfrm>
              <a:off x="-1538288" y="8518526"/>
              <a:ext cx="219075" cy="246063"/>
            </a:xfrm>
            <a:custGeom>
              <a:avLst/>
              <a:gdLst>
                <a:gd name="T0" fmla="*/ 165 w 168"/>
                <a:gd name="T1" fmla="*/ 166 h 189"/>
                <a:gd name="T2" fmla="*/ 132 w 168"/>
                <a:gd name="T3" fmla="*/ 90 h 189"/>
                <a:gd name="T4" fmla="*/ 125 w 168"/>
                <a:gd name="T5" fmla="*/ 87 h 189"/>
                <a:gd name="T6" fmla="*/ 116 w 168"/>
                <a:gd name="T7" fmla="*/ 91 h 189"/>
                <a:gd name="T8" fmla="*/ 113 w 168"/>
                <a:gd name="T9" fmla="*/ 94 h 189"/>
                <a:gd name="T10" fmla="*/ 113 w 168"/>
                <a:gd name="T11" fmla="*/ 99 h 189"/>
                <a:gd name="T12" fmla="*/ 141 w 168"/>
                <a:gd name="T13" fmla="*/ 164 h 189"/>
                <a:gd name="T14" fmla="*/ 38 w 168"/>
                <a:gd name="T15" fmla="*/ 116 h 189"/>
                <a:gd name="T16" fmla="*/ 57 w 168"/>
                <a:gd name="T17" fmla="*/ 20 h 189"/>
                <a:gd name="T18" fmla="*/ 58 w 168"/>
                <a:gd name="T19" fmla="*/ 14 h 189"/>
                <a:gd name="T20" fmla="*/ 54 w 168"/>
                <a:gd name="T21" fmla="*/ 4 h 189"/>
                <a:gd name="T22" fmla="*/ 50 w 168"/>
                <a:gd name="T23" fmla="*/ 1 h 189"/>
                <a:gd name="T24" fmla="*/ 45 w 168"/>
                <a:gd name="T25" fmla="*/ 2 h 189"/>
                <a:gd name="T26" fmla="*/ 19 w 168"/>
                <a:gd name="T27" fmla="*/ 125 h 189"/>
                <a:gd name="T28" fmla="*/ 117 w 168"/>
                <a:gd name="T29" fmla="*/ 189 h 189"/>
                <a:gd name="T30" fmla="*/ 160 w 168"/>
                <a:gd name="T31" fmla="*/ 180 h 189"/>
                <a:gd name="T32" fmla="*/ 165 w 168"/>
                <a:gd name="T33" fmla="*/ 166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8" h="189">
                  <a:moveTo>
                    <a:pt x="165" y="166"/>
                  </a:moveTo>
                  <a:cubicBezTo>
                    <a:pt x="132" y="90"/>
                    <a:pt x="132" y="90"/>
                    <a:pt x="132" y="90"/>
                  </a:cubicBezTo>
                  <a:cubicBezTo>
                    <a:pt x="131" y="87"/>
                    <a:pt x="128" y="86"/>
                    <a:pt x="125" y="87"/>
                  </a:cubicBezTo>
                  <a:cubicBezTo>
                    <a:pt x="116" y="91"/>
                    <a:pt x="116" y="91"/>
                    <a:pt x="116" y="91"/>
                  </a:cubicBezTo>
                  <a:cubicBezTo>
                    <a:pt x="114" y="92"/>
                    <a:pt x="113" y="93"/>
                    <a:pt x="113" y="94"/>
                  </a:cubicBezTo>
                  <a:cubicBezTo>
                    <a:pt x="112" y="96"/>
                    <a:pt x="112" y="97"/>
                    <a:pt x="113" y="99"/>
                  </a:cubicBezTo>
                  <a:cubicBezTo>
                    <a:pt x="141" y="164"/>
                    <a:pt x="141" y="164"/>
                    <a:pt x="141" y="164"/>
                  </a:cubicBezTo>
                  <a:cubicBezTo>
                    <a:pt x="100" y="177"/>
                    <a:pt x="55" y="156"/>
                    <a:pt x="38" y="116"/>
                  </a:cubicBezTo>
                  <a:cubicBezTo>
                    <a:pt x="24" y="84"/>
                    <a:pt x="31" y="45"/>
                    <a:pt x="57" y="20"/>
                  </a:cubicBezTo>
                  <a:cubicBezTo>
                    <a:pt x="59" y="19"/>
                    <a:pt x="59" y="16"/>
                    <a:pt x="58" y="14"/>
                  </a:cubicBezTo>
                  <a:cubicBezTo>
                    <a:pt x="54" y="4"/>
                    <a:pt x="54" y="4"/>
                    <a:pt x="54" y="4"/>
                  </a:cubicBezTo>
                  <a:cubicBezTo>
                    <a:pt x="53" y="2"/>
                    <a:pt x="52" y="1"/>
                    <a:pt x="50" y="1"/>
                  </a:cubicBezTo>
                  <a:cubicBezTo>
                    <a:pt x="48" y="0"/>
                    <a:pt x="46" y="1"/>
                    <a:pt x="45" y="2"/>
                  </a:cubicBezTo>
                  <a:cubicBezTo>
                    <a:pt x="11" y="33"/>
                    <a:pt x="0" y="82"/>
                    <a:pt x="19" y="125"/>
                  </a:cubicBezTo>
                  <a:cubicBezTo>
                    <a:pt x="36" y="165"/>
                    <a:pt x="76" y="189"/>
                    <a:pt x="117" y="189"/>
                  </a:cubicBezTo>
                  <a:cubicBezTo>
                    <a:pt x="131" y="189"/>
                    <a:pt x="146" y="186"/>
                    <a:pt x="160" y="180"/>
                  </a:cubicBezTo>
                  <a:cubicBezTo>
                    <a:pt x="165" y="178"/>
                    <a:pt x="168" y="172"/>
                    <a:pt x="165" y="16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5" name="Freeform 29">
              <a:extLst>
                <a:ext uri="{FF2B5EF4-FFF2-40B4-BE49-F238E27FC236}">
                  <a16:creationId xmlns:a16="http://schemas.microsoft.com/office/drawing/2014/main" id="{9ADDC4C6-B111-4A2A-88D7-BE332909BB70}"/>
                </a:ext>
              </a:extLst>
            </p:cNvPr>
            <p:cNvSpPr>
              <a:spLocks noEditPoints="1"/>
            </p:cNvSpPr>
            <p:nvPr/>
          </p:nvSpPr>
          <p:spPr bwMode="auto">
            <a:xfrm>
              <a:off x="-933450" y="8559801"/>
              <a:ext cx="149225" cy="146050"/>
            </a:xfrm>
            <a:custGeom>
              <a:avLst/>
              <a:gdLst>
                <a:gd name="T0" fmla="*/ 57 w 114"/>
                <a:gd name="T1" fmla="*/ 0 h 112"/>
                <a:gd name="T2" fmla="*/ 0 w 114"/>
                <a:gd name="T3" fmla="*/ 56 h 112"/>
                <a:gd name="T4" fmla="*/ 57 w 114"/>
                <a:gd name="T5" fmla="*/ 112 h 112"/>
                <a:gd name="T6" fmla="*/ 114 w 114"/>
                <a:gd name="T7" fmla="*/ 56 h 112"/>
                <a:gd name="T8" fmla="*/ 57 w 114"/>
                <a:gd name="T9" fmla="*/ 0 h 112"/>
                <a:gd name="T10" fmla="*/ 57 w 114"/>
                <a:gd name="T11" fmla="*/ 92 h 112"/>
                <a:gd name="T12" fmla="*/ 21 w 114"/>
                <a:gd name="T13" fmla="*/ 56 h 112"/>
                <a:gd name="T14" fmla="*/ 57 w 114"/>
                <a:gd name="T15" fmla="*/ 20 h 112"/>
                <a:gd name="T16" fmla="*/ 92 w 114"/>
                <a:gd name="T17" fmla="*/ 56 h 112"/>
                <a:gd name="T18" fmla="*/ 57 w 114"/>
                <a:gd name="T19" fmla="*/ 9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12">
                  <a:moveTo>
                    <a:pt x="57" y="0"/>
                  </a:moveTo>
                  <a:cubicBezTo>
                    <a:pt x="25" y="0"/>
                    <a:pt x="0" y="25"/>
                    <a:pt x="0" y="56"/>
                  </a:cubicBezTo>
                  <a:cubicBezTo>
                    <a:pt x="0" y="87"/>
                    <a:pt x="25" y="112"/>
                    <a:pt x="57" y="112"/>
                  </a:cubicBezTo>
                  <a:cubicBezTo>
                    <a:pt x="88" y="112"/>
                    <a:pt x="114" y="87"/>
                    <a:pt x="114" y="56"/>
                  </a:cubicBezTo>
                  <a:cubicBezTo>
                    <a:pt x="114" y="25"/>
                    <a:pt x="88" y="0"/>
                    <a:pt x="57" y="0"/>
                  </a:cubicBezTo>
                  <a:close/>
                  <a:moveTo>
                    <a:pt x="57" y="92"/>
                  </a:moveTo>
                  <a:cubicBezTo>
                    <a:pt x="37" y="92"/>
                    <a:pt x="21" y="76"/>
                    <a:pt x="21" y="56"/>
                  </a:cubicBezTo>
                  <a:cubicBezTo>
                    <a:pt x="21" y="36"/>
                    <a:pt x="37" y="20"/>
                    <a:pt x="57" y="20"/>
                  </a:cubicBezTo>
                  <a:cubicBezTo>
                    <a:pt x="76" y="20"/>
                    <a:pt x="92" y="36"/>
                    <a:pt x="92" y="56"/>
                  </a:cubicBezTo>
                  <a:cubicBezTo>
                    <a:pt x="92" y="76"/>
                    <a:pt x="77" y="92"/>
                    <a:pt x="57" y="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6" name="Freeform 30">
              <a:extLst>
                <a:ext uri="{FF2B5EF4-FFF2-40B4-BE49-F238E27FC236}">
                  <a16:creationId xmlns:a16="http://schemas.microsoft.com/office/drawing/2014/main" id="{CB9F98CB-85AB-4585-911F-CA40C16B0A0D}"/>
                </a:ext>
              </a:extLst>
            </p:cNvPr>
            <p:cNvSpPr>
              <a:spLocks noEditPoints="1"/>
            </p:cNvSpPr>
            <p:nvPr/>
          </p:nvSpPr>
          <p:spPr bwMode="auto">
            <a:xfrm>
              <a:off x="-371475" y="8526463"/>
              <a:ext cx="152400" cy="174625"/>
            </a:xfrm>
            <a:custGeom>
              <a:avLst/>
              <a:gdLst>
                <a:gd name="T0" fmla="*/ 48 w 116"/>
                <a:gd name="T1" fmla="*/ 0 h 135"/>
                <a:gd name="T2" fmla="*/ 5 w 116"/>
                <a:gd name="T3" fmla="*/ 0 h 135"/>
                <a:gd name="T4" fmla="*/ 0 w 116"/>
                <a:gd name="T5" fmla="*/ 4 h 135"/>
                <a:gd name="T6" fmla="*/ 0 w 116"/>
                <a:gd name="T7" fmla="*/ 131 h 135"/>
                <a:gd name="T8" fmla="*/ 5 w 116"/>
                <a:gd name="T9" fmla="*/ 135 h 135"/>
                <a:gd name="T10" fmla="*/ 48 w 116"/>
                <a:gd name="T11" fmla="*/ 135 h 135"/>
                <a:gd name="T12" fmla="*/ 116 w 116"/>
                <a:gd name="T13" fmla="*/ 68 h 135"/>
                <a:gd name="T14" fmla="*/ 48 w 116"/>
                <a:gd name="T15" fmla="*/ 0 h 135"/>
                <a:gd name="T16" fmla="*/ 48 w 116"/>
                <a:gd name="T17" fmla="*/ 115 h 135"/>
                <a:gd name="T18" fmla="*/ 21 w 116"/>
                <a:gd name="T19" fmla="*/ 115 h 135"/>
                <a:gd name="T20" fmla="*/ 21 w 116"/>
                <a:gd name="T21" fmla="*/ 20 h 135"/>
                <a:gd name="T22" fmla="*/ 48 w 116"/>
                <a:gd name="T23" fmla="*/ 20 h 135"/>
                <a:gd name="T24" fmla="*/ 95 w 116"/>
                <a:gd name="T25" fmla="*/ 68 h 135"/>
                <a:gd name="T26" fmla="*/ 48 w 116"/>
                <a:gd name="T27" fmla="*/ 115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6" h="135">
                  <a:moveTo>
                    <a:pt x="48" y="0"/>
                  </a:moveTo>
                  <a:cubicBezTo>
                    <a:pt x="5" y="0"/>
                    <a:pt x="5" y="0"/>
                    <a:pt x="5" y="0"/>
                  </a:cubicBezTo>
                  <a:cubicBezTo>
                    <a:pt x="2" y="0"/>
                    <a:pt x="0" y="2"/>
                    <a:pt x="0" y="4"/>
                  </a:cubicBezTo>
                  <a:cubicBezTo>
                    <a:pt x="0" y="131"/>
                    <a:pt x="0" y="131"/>
                    <a:pt x="0" y="131"/>
                  </a:cubicBezTo>
                  <a:cubicBezTo>
                    <a:pt x="0" y="134"/>
                    <a:pt x="2" y="135"/>
                    <a:pt x="5" y="135"/>
                  </a:cubicBezTo>
                  <a:cubicBezTo>
                    <a:pt x="48" y="135"/>
                    <a:pt x="48" y="135"/>
                    <a:pt x="48" y="135"/>
                  </a:cubicBezTo>
                  <a:cubicBezTo>
                    <a:pt x="85" y="135"/>
                    <a:pt x="116" y="105"/>
                    <a:pt x="116" y="68"/>
                  </a:cubicBezTo>
                  <a:cubicBezTo>
                    <a:pt x="116" y="30"/>
                    <a:pt x="85" y="0"/>
                    <a:pt x="48" y="0"/>
                  </a:cubicBezTo>
                  <a:close/>
                  <a:moveTo>
                    <a:pt x="48" y="115"/>
                  </a:moveTo>
                  <a:cubicBezTo>
                    <a:pt x="21" y="115"/>
                    <a:pt x="21" y="115"/>
                    <a:pt x="21" y="115"/>
                  </a:cubicBezTo>
                  <a:cubicBezTo>
                    <a:pt x="21" y="20"/>
                    <a:pt x="21" y="20"/>
                    <a:pt x="21" y="20"/>
                  </a:cubicBezTo>
                  <a:cubicBezTo>
                    <a:pt x="48" y="20"/>
                    <a:pt x="48" y="20"/>
                    <a:pt x="48" y="20"/>
                  </a:cubicBezTo>
                  <a:cubicBezTo>
                    <a:pt x="74" y="20"/>
                    <a:pt x="95" y="41"/>
                    <a:pt x="95" y="68"/>
                  </a:cubicBezTo>
                  <a:cubicBezTo>
                    <a:pt x="95" y="94"/>
                    <a:pt x="74" y="115"/>
                    <a:pt x="48" y="1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7" name="Freeform 31">
              <a:extLst>
                <a:ext uri="{FF2B5EF4-FFF2-40B4-BE49-F238E27FC236}">
                  <a16:creationId xmlns:a16="http://schemas.microsoft.com/office/drawing/2014/main" id="{A79F6B1F-70EF-4FE2-B027-B5BE1C044DA5}"/>
                </a:ext>
              </a:extLst>
            </p:cNvPr>
            <p:cNvSpPr>
              <a:spLocks/>
            </p:cNvSpPr>
            <p:nvPr/>
          </p:nvSpPr>
          <p:spPr bwMode="auto">
            <a:xfrm>
              <a:off x="-423862" y="8526463"/>
              <a:ext cx="26988" cy="174625"/>
            </a:xfrm>
            <a:custGeom>
              <a:avLst/>
              <a:gdLst>
                <a:gd name="T0" fmla="*/ 17 w 21"/>
                <a:gd name="T1" fmla="*/ 0 h 135"/>
                <a:gd name="T2" fmla="*/ 4 w 21"/>
                <a:gd name="T3" fmla="*/ 0 h 135"/>
                <a:gd name="T4" fmla="*/ 0 w 21"/>
                <a:gd name="T5" fmla="*/ 4 h 135"/>
                <a:gd name="T6" fmla="*/ 0 w 21"/>
                <a:gd name="T7" fmla="*/ 131 h 135"/>
                <a:gd name="T8" fmla="*/ 4 w 21"/>
                <a:gd name="T9" fmla="*/ 135 h 135"/>
                <a:gd name="T10" fmla="*/ 17 w 21"/>
                <a:gd name="T11" fmla="*/ 135 h 135"/>
                <a:gd name="T12" fmla="*/ 21 w 21"/>
                <a:gd name="T13" fmla="*/ 131 h 135"/>
                <a:gd name="T14" fmla="*/ 21 w 21"/>
                <a:gd name="T15" fmla="*/ 4 h 135"/>
                <a:gd name="T16" fmla="*/ 17 w 21"/>
                <a:gd name="T17"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135">
                  <a:moveTo>
                    <a:pt x="17" y="0"/>
                  </a:moveTo>
                  <a:cubicBezTo>
                    <a:pt x="4" y="0"/>
                    <a:pt x="4" y="0"/>
                    <a:pt x="4" y="0"/>
                  </a:cubicBezTo>
                  <a:cubicBezTo>
                    <a:pt x="2" y="0"/>
                    <a:pt x="0" y="2"/>
                    <a:pt x="0" y="4"/>
                  </a:cubicBezTo>
                  <a:cubicBezTo>
                    <a:pt x="0" y="131"/>
                    <a:pt x="0" y="131"/>
                    <a:pt x="0" y="131"/>
                  </a:cubicBezTo>
                  <a:cubicBezTo>
                    <a:pt x="0" y="134"/>
                    <a:pt x="2" y="135"/>
                    <a:pt x="4" y="135"/>
                  </a:cubicBezTo>
                  <a:cubicBezTo>
                    <a:pt x="17" y="135"/>
                    <a:pt x="17" y="135"/>
                    <a:pt x="17" y="135"/>
                  </a:cubicBezTo>
                  <a:cubicBezTo>
                    <a:pt x="19" y="135"/>
                    <a:pt x="21" y="134"/>
                    <a:pt x="21" y="131"/>
                  </a:cubicBezTo>
                  <a:cubicBezTo>
                    <a:pt x="21" y="4"/>
                    <a:pt x="21" y="4"/>
                    <a:pt x="21" y="4"/>
                  </a:cubicBezTo>
                  <a:cubicBezTo>
                    <a:pt x="21" y="2"/>
                    <a:pt x="19" y="0"/>
                    <a:pt x="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8" name="Freeform 32">
              <a:extLst>
                <a:ext uri="{FF2B5EF4-FFF2-40B4-BE49-F238E27FC236}">
                  <a16:creationId xmlns:a16="http://schemas.microsoft.com/office/drawing/2014/main" id="{212307B3-8FA3-4AB8-8783-490F22CD502C}"/>
                </a:ext>
              </a:extLst>
            </p:cNvPr>
            <p:cNvSpPr>
              <a:spLocks/>
            </p:cNvSpPr>
            <p:nvPr/>
          </p:nvSpPr>
          <p:spPr bwMode="auto">
            <a:xfrm>
              <a:off x="-36512" y="8534401"/>
              <a:ext cx="71438" cy="171450"/>
            </a:xfrm>
            <a:custGeom>
              <a:avLst/>
              <a:gdLst>
                <a:gd name="T0" fmla="*/ 50 w 55"/>
                <a:gd name="T1" fmla="*/ 112 h 131"/>
                <a:gd name="T2" fmla="*/ 47 w 55"/>
                <a:gd name="T3" fmla="*/ 109 h 131"/>
                <a:gd name="T4" fmla="*/ 44 w 55"/>
                <a:gd name="T5" fmla="*/ 110 h 131"/>
                <a:gd name="T6" fmla="*/ 39 w 55"/>
                <a:gd name="T7" fmla="*/ 111 h 131"/>
                <a:gd name="T8" fmla="*/ 32 w 55"/>
                <a:gd name="T9" fmla="*/ 105 h 131"/>
                <a:gd name="T10" fmla="*/ 32 w 55"/>
                <a:gd name="T11" fmla="*/ 42 h 131"/>
                <a:gd name="T12" fmla="*/ 49 w 55"/>
                <a:gd name="T13" fmla="*/ 42 h 131"/>
                <a:gd name="T14" fmla="*/ 53 w 55"/>
                <a:gd name="T15" fmla="*/ 38 h 131"/>
                <a:gd name="T16" fmla="*/ 53 w 55"/>
                <a:gd name="T17" fmla="*/ 26 h 131"/>
                <a:gd name="T18" fmla="*/ 49 w 55"/>
                <a:gd name="T19" fmla="*/ 22 h 131"/>
                <a:gd name="T20" fmla="*/ 32 w 55"/>
                <a:gd name="T21" fmla="*/ 22 h 131"/>
                <a:gd name="T22" fmla="*/ 32 w 55"/>
                <a:gd name="T23" fmla="*/ 4 h 131"/>
                <a:gd name="T24" fmla="*/ 28 w 55"/>
                <a:gd name="T25" fmla="*/ 0 h 131"/>
                <a:gd name="T26" fmla="*/ 16 w 55"/>
                <a:gd name="T27" fmla="*/ 0 h 131"/>
                <a:gd name="T28" fmla="*/ 12 w 55"/>
                <a:gd name="T29" fmla="*/ 4 h 131"/>
                <a:gd name="T30" fmla="*/ 12 w 55"/>
                <a:gd name="T31" fmla="*/ 22 h 131"/>
                <a:gd name="T32" fmla="*/ 4 w 55"/>
                <a:gd name="T33" fmla="*/ 22 h 131"/>
                <a:gd name="T34" fmla="*/ 0 w 55"/>
                <a:gd name="T35" fmla="*/ 26 h 131"/>
                <a:gd name="T36" fmla="*/ 0 w 55"/>
                <a:gd name="T37" fmla="*/ 38 h 131"/>
                <a:gd name="T38" fmla="*/ 4 w 55"/>
                <a:gd name="T39" fmla="*/ 42 h 131"/>
                <a:gd name="T40" fmla="*/ 12 w 55"/>
                <a:gd name="T41" fmla="*/ 42 h 131"/>
                <a:gd name="T42" fmla="*/ 12 w 55"/>
                <a:gd name="T43" fmla="*/ 106 h 131"/>
                <a:gd name="T44" fmla="*/ 39 w 55"/>
                <a:gd name="T45" fmla="*/ 131 h 131"/>
                <a:gd name="T46" fmla="*/ 53 w 55"/>
                <a:gd name="T47" fmla="*/ 127 h 131"/>
                <a:gd name="T48" fmla="*/ 54 w 55"/>
                <a:gd name="T49" fmla="*/ 122 h 131"/>
                <a:gd name="T50" fmla="*/ 50 w 55"/>
                <a:gd name="T51" fmla="*/ 112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5" h="131">
                  <a:moveTo>
                    <a:pt x="50" y="112"/>
                  </a:moveTo>
                  <a:cubicBezTo>
                    <a:pt x="50" y="110"/>
                    <a:pt x="49" y="109"/>
                    <a:pt x="47" y="109"/>
                  </a:cubicBezTo>
                  <a:cubicBezTo>
                    <a:pt x="46" y="109"/>
                    <a:pt x="45" y="109"/>
                    <a:pt x="44" y="110"/>
                  </a:cubicBezTo>
                  <a:cubicBezTo>
                    <a:pt x="42" y="111"/>
                    <a:pt x="41" y="111"/>
                    <a:pt x="39" y="111"/>
                  </a:cubicBezTo>
                  <a:cubicBezTo>
                    <a:pt x="34" y="111"/>
                    <a:pt x="32" y="110"/>
                    <a:pt x="32" y="105"/>
                  </a:cubicBezTo>
                  <a:cubicBezTo>
                    <a:pt x="32" y="42"/>
                    <a:pt x="32" y="42"/>
                    <a:pt x="32" y="42"/>
                  </a:cubicBezTo>
                  <a:cubicBezTo>
                    <a:pt x="49" y="42"/>
                    <a:pt x="49" y="42"/>
                    <a:pt x="49" y="42"/>
                  </a:cubicBezTo>
                  <a:cubicBezTo>
                    <a:pt x="51" y="42"/>
                    <a:pt x="53" y="40"/>
                    <a:pt x="53" y="38"/>
                  </a:cubicBezTo>
                  <a:cubicBezTo>
                    <a:pt x="53" y="26"/>
                    <a:pt x="53" y="26"/>
                    <a:pt x="53" y="26"/>
                  </a:cubicBezTo>
                  <a:cubicBezTo>
                    <a:pt x="53" y="24"/>
                    <a:pt x="51" y="22"/>
                    <a:pt x="49" y="22"/>
                  </a:cubicBezTo>
                  <a:cubicBezTo>
                    <a:pt x="32" y="22"/>
                    <a:pt x="32" y="22"/>
                    <a:pt x="32" y="22"/>
                  </a:cubicBezTo>
                  <a:cubicBezTo>
                    <a:pt x="32" y="4"/>
                    <a:pt x="32" y="4"/>
                    <a:pt x="32" y="4"/>
                  </a:cubicBezTo>
                  <a:cubicBezTo>
                    <a:pt x="32" y="2"/>
                    <a:pt x="31" y="0"/>
                    <a:pt x="28" y="0"/>
                  </a:cubicBezTo>
                  <a:cubicBezTo>
                    <a:pt x="16" y="0"/>
                    <a:pt x="16" y="0"/>
                    <a:pt x="16" y="0"/>
                  </a:cubicBezTo>
                  <a:cubicBezTo>
                    <a:pt x="13" y="0"/>
                    <a:pt x="12" y="2"/>
                    <a:pt x="12" y="4"/>
                  </a:cubicBezTo>
                  <a:cubicBezTo>
                    <a:pt x="12" y="22"/>
                    <a:pt x="12" y="22"/>
                    <a:pt x="12" y="22"/>
                  </a:cubicBezTo>
                  <a:cubicBezTo>
                    <a:pt x="4" y="22"/>
                    <a:pt x="4" y="22"/>
                    <a:pt x="4" y="22"/>
                  </a:cubicBezTo>
                  <a:cubicBezTo>
                    <a:pt x="2" y="22"/>
                    <a:pt x="0" y="24"/>
                    <a:pt x="0" y="26"/>
                  </a:cubicBezTo>
                  <a:cubicBezTo>
                    <a:pt x="0" y="38"/>
                    <a:pt x="0" y="38"/>
                    <a:pt x="0" y="38"/>
                  </a:cubicBezTo>
                  <a:cubicBezTo>
                    <a:pt x="0" y="40"/>
                    <a:pt x="2" y="42"/>
                    <a:pt x="4" y="42"/>
                  </a:cubicBezTo>
                  <a:cubicBezTo>
                    <a:pt x="12" y="42"/>
                    <a:pt x="12" y="42"/>
                    <a:pt x="12" y="42"/>
                  </a:cubicBezTo>
                  <a:cubicBezTo>
                    <a:pt x="12" y="106"/>
                    <a:pt x="12" y="106"/>
                    <a:pt x="12" y="106"/>
                  </a:cubicBezTo>
                  <a:cubicBezTo>
                    <a:pt x="12" y="121"/>
                    <a:pt x="23" y="131"/>
                    <a:pt x="39" y="131"/>
                  </a:cubicBezTo>
                  <a:cubicBezTo>
                    <a:pt x="43" y="131"/>
                    <a:pt x="48" y="130"/>
                    <a:pt x="53" y="127"/>
                  </a:cubicBezTo>
                  <a:cubicBezTo>
                    <a:pt x="54" y="126"/>
                    <a:pt x="55" y="124"/>
                    <a:pt x="54" y="122"/>
                  </a:cubicBezTo>
                  <a:lnTo>
                    <a:pt x="5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9" name="Freeform 33">
              <a:extLst>
                <a:ext uri="{FF2B5EF4-FFF2-40B4-BE49-F238E27FC236}">
                  <a16:creationId xmlns:a16="http://schemas.microsoft.com/office/drawing/2014/main" id="{BC2AFCE0-2715-495C-9A5D-872DC7968A55}"/>
                </a:ext>
              </a:extLst>
            </p:cNvPr>
            <p:cNvSpPr>
              <a:spLocks/>
            </p:cNvSpPr>
            <p:nvPr/>
          </p:nvSpPr>
          <p:spPr bwMode="auto">
            <a:xfrm>
              <a:off x="204788" y="8669338"/>
              <a:ext cx="34925" cy="33338"/>
            </a:xfrm>
            <a:custGeom>
              <a:avLst/>
              <a:gdLst>
                <a:gd name="T0" fmla="*/ 24 w 26"/>
                <a:gd name="T1" fmla="*/ 9 h 26"/>
                <a:gd name="T2" fmla="*/ 7 w 26"/>
                <a:gd name="T3" fmla="*/ 2 h 26"/>
                <a:gd name="T4" fmla="*/ 1 w 26"/>
                <a:gd name="T5" fmla="*/ 9 h 26"/>
                <a:gd name="T6" fmla="*/ 1 w 26"/>
                <a:gd name="T7" fmla="*/ 19 h 26"/>
                <a:gd name="T8" fmla="*/ 8 w 26"/>
                <a:gd name="T9" fmla="*/ 25 h 26"/>
                <a:gd name="T10" fmla="*/ 12 w 26"/>
                <a:gd name="T11" fmla="*/ 26 h 26"/>
                <a:gd name="T12" fmla="*/ 17 w 26"/>
                <a:gd name="T13" fmla="*/ 25 h 26"/>
                <a:gd name="T14" fmla="*/ 24 w 26"/>
                <a:gd name="T15" fmla="*/ 9 h 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 h="26">
                  <a:moveTo>
                    <a:pt x="24" y="9"/>
                  </a:moveTo>
                  <a:cubicBezTo>
                    <a:pt x="21" y="3"/>
                    <a:pt x="14" y="0"/>
                    <a:pt x="7" y="2"/>
                  </a:cubicBezTo>
                  <a:cubicBezTo>
                    <a:pt x="4" y="4"/>
                    <a:pt x="2" y="6"/>
                    <a:pt x="1" y="9"/>
                  </a:cubicBezTo>
                  <a:cubicBezTo>
                    <a:pt x="0" y="12"/>
                    <a:pt x="0" y="16"/>
                    <a:pt x="1" y="19"/>
                  </a:cubicBezTo>
                  <a:cubicBezTo>
                    <a:pt x="2" y="22"/>
                    <a:pt x="5" y="24"/>
                    <a:pt x="8" y="25"/>
                  </a:cubicBezTo>
                  <a:cubicBezTo>
                    <a:pt x="9" y="26"/>
                    <a:pt x="11" y="26"/>
                    <a:pt x="12" y="26"/>
                  </a:cubicBezTo>
                  <a:cubicBezTo>
                    <a:pt x="14" y="26"/>
                    <a:pt x="16" y="26"/>
                    <a:pt x="17" y="25"/>
                  </a:cubicBezTo>
                  <a:cubicBezTo>
                    <a:pt x="24" y="22"/>
                    <a:pt x="26" y="15"/>
                    <a:pt x="24"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0" name="Freeform 34">
              <a:extLst>
                <a:ext uri="{FF2B5EF4-FFF2-40B4-BE49-F238E27FC236}">
                  <a16:creationId xmlns:a16="http://schemas.microsoft.com/office/drawing/2014/main" id="{93869136-0D8E-4B10-955C-9C030AB14D58}"/>
                </a:ext>
              </a:extLst>
            </p:cNvPr>
            <p:cNvSpPr>
              <a:spLocks noEditPoints="1"/>
            </p:cNvSpPr>
            <p:nvPr/>
          </p:nvSpPr>
          <p:spPr bwMode="auto">
            <a:xfrm>
              <a:off x="-763587" y="8526463"/>
              <a:ext cx="149225" cy="179388"/>
            </a:xfrm>
            <a:custGeom>
              <a:avLst/>
              <a:gdLst>
                <a:gd name="T0" fmla="*/ 59 w 114"/>
                <a:gd name="T1" fmla="*/ 26 h 138"/>
                <a:gd name="T2" fmla="*/ 21 w 114"/>
                <a:gd name="T3" fmla="*/ 42 h 138"/>
                <a:gd name="T4" fmla="*/ 21 w 114"/>
                <a:gd name="T5" fmla="*/ 4 h 138"/>
                <a:gd name="T6" fmla="*/ 17 w 114"/>
                <a:gd name="T7" fmla="*/ 0 h 138"/>
                <a:gd name="T8" fmla="*/ 5 w 114"/>
                <a:gd name="T9" fmla="*/ 0 h 138"/>
                <a:gd name="T10" fmla="*/ 0 w 114"/>
                <a:gd name="T11" fmla="*/ 4 h 138"/>
                <a:gd name="T12" fmla="*/ 0 w 114"/>
                <a:gd name="T13" fmla="*/ 131 h 138"/>
                <a:gd name="T14" fmla="*/ 5 w 114"/>
                <a:gd name="T15" fmla="*/ 135 h 138"/>
                <a:gd name="T16" fmla="*/ 17 w 114"/>
                <a:gd name="T17" fmla="*/ 135 h 138"/>
                <a:gd name="T18" fmla="*/ 21 w 114"/>
                <a:gd name="T19" fmla="*/ 131 h 138"/>
                <a:gd name="T20" fmla="*/ 21 w 114"/>
                <a:gd name="T21" fmla="*/ 123 h 138"/>
                <a:gd name="T22" fmla="*/ 59 w 114"/>
                <a:gd name="T23" fmla="*/ 138 h 138"/>
                <a:gd name="T24" fmla="*/ 114 w 114"/>
                <a:gd name="T25" fmla="*/ 82 h 138"/>
                <a:gd name="T26" fmla="*/ 59 w 114"/>
                <a:gd name="T27" fmla="*/ 26 h 138"/>
                <a:gd name="T28" fmla="*/ 57 w 114"/>
                <a:gd name="T29" fmla="*/ 118 h 138"/>
                <a:gd name="T30" fmla="*/ 21 w 114"/>
                <a:gd name="T31" fmla="*/ 82 h 138"/>
                <a:gd name="T32" fmla="*/ 57 w 114"/>
                <a:gd name="T33" fmla="*/ 46 h 138"/>
                <a:gd name="T34" fmla="*/ 93 w 114"/>
                <a:gd name="T35" fmla="*/ 82 h 138"/>
                <a:gd name="T36" fmla="*/ 57 w 114"/>
                <a:gd name="T37" fmla="*/ 118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4" h="138">
                  <a:moveTo>
                    <a:pt x="59" y="26"/>
                  </a:moveTo>
                  <a:cubicBezTo>
                    <a:pt x="41" y="26"/>
                    <a:pt x="29" y="34"/>
                    <a:pt x="21" y="42"/>
                  </a:cubicBezTo>
                  <a:cubicBezTo>
                    <a:pt x="21" y="4"/>
                    <a:pt x="21" y="4"/>
                    <a:pt x="21" y="4"/>
                  </a:cubicBezTo>
                  <a:cubicBezTo>
                    <a:pt x="21" y="2"/>
                    <a:pt x="19" y="0"/>
                    <a:pt x="17" y="0"/>
                  </a:cubicBezTo>
                  <a:cubicBezTo>
                    <a:pt x="5" y="0"/>
                    <a:pt x="5" y="0"/>
                    <a:pt x="5" y="0"/>
                  </a:cubicBezTo>
                  <a:cubicBezTo>
                    <a:pt x="2" y="0"/>
                    <a:pt x="0" y="2"/>
                    <a:pt x="0" y="4"/>
                  </a:cubicBezTo>
                  <a:cubicBezTo>
                    <a:pt x="0" y="131"/>
                    <a:pt x="0" y="131"/>
                    <a:pt x="0" y="131"/>
                  </a:cubicBezTo>
                  <a:cubicBezTo>
                    <a:pt x="0" y="134"/>
                    <a:pt x="2" y="135"/>
                    <a:pt x="5" y="135"/>
                  </a:cubicBezTo>
                  <a:cubicBezTo>
                    <a:pt x="17" y="135"/>
                    <a:pt x="17" y="135"/>
                    <a:pt x="17" y="135"/>
                  </a:cubicBezTo>
                  <a:cubicBezTo>
                    <a:pt x="19" y="135"/>
                    <a:pt x="21" y="134"/>
                    <a:pt x="21" y="131"/>
                  </a:cubicBezTo>
                  <a:cubicBezTo>
                    <a:pt x="21" y="123"/>
                    <a:pt x="21" y="123"/>
                    <a:pt x="21" y="123"/>
                  </a:cubicBezTo>
                  <a:cubicBezTo>
                    <a:pt x="29" y="131"/>
                    <a:pt x="41" y="138"/>
                    <a:pt x="59" y="138"/>
                  </a:cubicBezTo>
                  <a:cubicBezTo>
                    <a:pt x="90" y="138"/>
                    <a:pt x="114" y="114"/>
                    <a:pt x="114" y="82"/>
                  </a:cubicBezTo>
                  <a:cubicBezTo>
                    <a:pt x="114" y="51"/>
                    <a:pt x="90" y="26"/>
                    <a:pt x="59" y="26"/>
                  </a:cubicBezTo>
                  <a:close/>
                  <a:moveTo>
                    <a:pt x="57" y="118"/>
                  </a:moveTo>
                  <a:cubicBezTo>
                    <a:pt x="37" y="118"/>
                    <a:pt x="21" y="102"/>
                    <a:pt x="21" y="82"/>
                  </a:cubicBezTo>
                  <a:cubicBezTo>
                    <a:pt x="21" y="62"/>
                    <a:pt x="37" y="46"/>
                    <a:pt x="57" y="46"/>
                  </a:cubicBezTo>
                  <a:cubicBezTo>
                    <a:pt x="77" y="46"/>
                    <a:pt x="93" y="62"/>
                    <a:pt x="93" y="82"/>
                  </a:cubicBezTo>
                  <a:cubicBezTo>
                    <a:pt x="93" y="102"/>
                    <a:pt x="77" y="118"/>
                    <a:pt x="57" y="1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1" name="Freeform 35">
              <a:extLst>
                <a:ext uri="{FF2B5EF4-FFF2-40B4-BE49-F238E27FC236}">
                  <a16:creationId xmlns:a16="http://schemas.microsoft.com/office/drawing/2014/main" id="{CDE0A021-1118-4F58-9042-D4190825A59B}"/>
                </a:ext>
              </a:extLst>
            </p:cNvPr>
            <p:cNvSpPr>
              <a:spLocks noEditPoints="1"/>
            </p:cNvSpPr>
            <p:nvPr/>
          </p:nvSpPr>
          <p:spPr bwMode="auto">
            <a:xfrm>
              <a:off x="41275" y="8559801"/>
              <a:ext cx="147638" cy="146050"/>
            </a:xfrm>
            <a:custGeom>
              <a:avLst/>
              <a:gdLst>
                <a:gd name="T0" fmla="*/ 110 w 114"/>
                <a:gd name="T1" fmla="*/ 3 h 112"/>
                <a:gd name="T2" fmla="*/ 97 w 114"/>
                <a:gd name="T3" fmla="*/ 3 h 112"/>
                <a:gd name="T4" fmla="*/ 93 w 114"/>
                <a:gd name="T5" fmla="*/ 7 h 112"/>
                <a:gd name="T6" fmla="*/ 93 w 114"/>
                <a:gd name="T7" fmla="*/ 16 h 112"/>
                <a:gd name="T8" fmla="*/ 56 w 114"/>
                <a:gd name="T9" fmla="*/ 0 h 112"/>
                <a:gd name="T10" fmla="*/ 0 w 114"/>
                <a:gd name="T11" fmla="*/ 56 h 112"/>
                <a:gd name="T12" fmla="*/ 56 w 114"/>
                <a:gd name="T13" fmla="*/ 112 h 112"/>
                <a:gd name="T14" fmla="*/ 93 w 114"/>
                <a:gd name="T15" fmla="*/ 97 h 112"/>
                <a:gd name="T16" fmla="*/ 93 w 114"/>
                <a:gd name="T17" fmla="*/ 105 h 112"/>
                <a:gd name="T18" fmla="*/ 97 w 114"/>
                <a:gd name="T19" fmla="*/ 109 h 112"/>
                <a:gd name="T20" fmla="*/ 110 w 114"/>
                <a:gd name="T21" fmla="*/ 109 h 112"/>
                <a:gd name="T22" fmla="*/ 114 w 114"/>
                <a:gd name="T23" fmla="*/ 105 h 112"/>
                <a:gd name="T24" fmla="*/ 114 w 114"/>
                <a:gd name="T25" fmla="*/ 7 h 112"/>
                <a:gd name="T26" fmla="*/ 110 w 114"/>
                <a:gd name="T27" fmla="*/ 3 h 112"/>
                <a:gd name="T28" fmla="*/ 57 w 114"/>
                <a:gd name="T29" fmla="*/ 92 h 112"/>
                <a:gd name="T30" fmla="*/ 21 w 114"/>
                <a:gd name="T31" fmla="*/ 56 h 112"/>
                <a:gd name="T32" fmla="*/ 57 w 114"/>
                <a:gd name="T33" fmla="*/ 20 h 112"/>
                <a:gd name="T34" fmla="*/ 93 w 114"/>
                <a:gd name="T35" fmla="*/ 56 h 112"/>
                <a:gd name="T36" fmla="*/ 57 w 114"/>
                <a:gd name="T37" fmla="*/ 9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4" h="112">
                  <a:moveTo>
                    <a:pt x="110" y="3"/>
                  </a:moveTo>
                  <a:cubicBezTo>
                    <a:pt x="97" y="3"/>
                    <a:pt x="97" y="3"/>
                    <a:pt x="97" y="3"/>
                  </a:cubicBezTo>
                  <a:cubicBezTo>
                    <a:pt x="95" y="3"/>
                    <a:pt x="93" y="5"/>
                    <a:pt x="93" y="7"/>
                  </a:cubicBezTo>
                  <a:cubicBezTo>
                    <a:pt x="93" y="16"/>
                    <a:pt x="93" y="16"/>
                    <a:pt x="93" y="16"/>
                  </a:cubicBezTo>
                  <a:cubicBezTo>
                    <a:pt x="85" y="8"/>
                    <a:pt x="73" y="0"/>
                    <a:pt x="56" y="0"/>
                  </a:cubicBezTo>
                  <a:cubicBezTo>
                    <a:pt x="24" y="0"/>
                    <a:pt x="0" y="25"/>
                    <a:pt x="0" y="56"/>
                  </a:cubicBezTo>
                  <a:cubicBezTo>
                    <a:pt x="0" y="88"/>
                    <a:pt x="24" y="112"/>
                    <a:pt x="56" y="112"/>
                  </a:cubicBezTo>
                  <a:cubicBezTo>
                    <a:pt x="73" y="112"/>
                    <a:pt x="85" y="105"/>
                    <a:pt x="93" y="97"/>
                  </a:cubicBezTo>
                  <a:cubicBezTo>
                    <a:pt x="93" y="105"/>
                    <a:pt x="93" y="105"/>
                    <a:pt x="93" y="105"/>
                  </a:cubicBezTo>
                  <a:cubicBezTo>
                    <a:pt x="93" y="108"/>
                    <a:pt x="95" y="109"/>
                    <a:pt x="97" y="109"/>
                  </a:cubicBezTo>
                  <a:cubicBezTo>
                    <a:pt x="110" y="109"/>
                    <a:pt x="110" y="109"/>
                    <a:pt x="110" y="109"/>
                  </a:cubicBezTo>
                  <a:cubicBezTo>
                    <a:pt x="112" y="109"/>
                    <a:pt x="114" y="108"/>
                    <a:pt x="114" y="105"/>
                  </a:cubicBezTo>
                  <a:cubicBezTo>
                    <a:pt x="114" y="7"/>
                    <a:pt x="114" y="7"/>
                    <a:pt x="114" y="7"/>
                  </a:cubicBezTo>
                  <a:cubicBezTo>
                    <a:pt x="114" y="5"/>
                    <a:pt x="112" y="3"/>
                    <a:pt x="110" y="3"/>
                  </a:cubicBezTo>
                  <a:close/>
                  <a:moveTo>
                    <a:pt x="57" y="92"/>
                  </a:moveTo>
                  <a:cubicBezTo>
                    <a:pt x="37" y="92"/>
                    <a:pt x="21" y="76"/>
                    <a:pt x="21" y="56"/>
                  </a:cubicBezTo>
                  <a:cubicBezTo>
                    <a:pt x="21" y="36"/>
                    <a:pt x="37" y="20"/>
                    <a:pt x="57" y="20"/>
                  </a:cubicBezTo>
                  <a:cubicBezTo>
                    <a:pt x="77" y="20"/>
                    <a:pt x="93" y="36"/>
                    <a:pt x="93" y="56"/>
                  </a:cubicBezTo>
                  <a:cubicBezTo>
                    <a:pt x="93" y="76"/>
                    <a:pt x="77" y="92"/>
                    <a:pt x="57" y="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2" name="Freeform 36">
              <a:extLst>
                <a:ext uri="{FF2B5EF4-FFF2-40B4-BE49-F238E27FC236}">
                  <a16:creationId xmlns:a16="http://schemas.microsoft.com/office/drawing/2014/main" id="{C050B31C-6C3A-46B2-BBDF-BB6376AC00AD}"/>
                </a:ext>
              </a:extLst>
            </p:cNvPr>
            <p:cNvSpPr>
              <a:spLocks noEditPoints="1"/>
            </p:cNvSpPr>
            <p:nvPr/>
          </p:nvSpPr>
          <p:spPr bwMode="auto">
            <a:xfrm>
              <a:off x="-598487" y="8559801"/>
              <a:ext cx="147638" cy="146050"/>
            </a:xfrm>
            <a:custGeom>
              <a:avLst/>
              <a:gdLst>
                <a:gd name="T0" fmla="*/ 110 w 114"/>
                <a:gd name="T1" fmla="*/ 3 h 112"/>
                <a:gd name="T2" fmla="*/ 97 w 114"/>
                <a:gd name="T3" fmla="*/ 3 h 112"/>
                <a:gd name="T4" fmla="*/ 93 w 114"/>
                <a:gd name="T5" fmla="*/ 7 h 112"/>
                <a:gd name="T6" fmla="*/ 93 w 114"/>
                <a:gd name="T7" fmla="*/ 16 h 112"/>
                <a:gd name="T8" fmla="*/ 56 w 114"/>
                <a:gd name="T9" fmla="*/ 0 h 112"/>
                <a:gd name="T10" fmla="*/ 0 w 114"/>
                <a:gd name="T11" fmla="*/ 56 h 112"/>
                <a:gd name="T12" fmla="*/ 56 w 114"/>
                <a:gd name="T13" fmla="*/ 112 h 112"/>
                <a:gd name="T14" fmla="*/ 93 w 114"/>
                <a:gd name="T15" fmla="*/ 97 h 112"/>
                <a:gd name="T16" fmla="*/ 93 w 114"/>
                <a:gd name="T17" fmla="*/ 105 h 112"/>
                <a:gd name="T18" fmla="*/ 97 w 114"/>
                <a:gd name="T19" fmla="*/ 109 h 112"/>
                <a:gd name="T20" fmla="*/ 110 w 114"/>
                <a:gd name="T21" fmla="*/ 109 h 112"/>
                <a:gd name="T22" fmla="*/ 114 w 114"/>
                <a:gd name="T23" fmla="*/ 105 h 112"/>
                <a:gd name="T24" fmla="*/ 114 w 114"/>
                <a:gd name="T25" fmla="*/ 7 h 112"/>
                <a:gd name="T26" fmla="*/ 110 w 114"/>
                <a:gd name="T27" fmla="*/ 3 h 112"/>
                <a:gd name="T28" fmla="*/ 57 w 114"/>
                <a:gd name="T29" fmla="*/ 92 h 112"/>
                <a:gd name="T30" fmla="*/ 21 w 114"/>
                <a:gd name="T31" fmla="*/ 56 h 112"/>
                <a:gd name="T32" fmla="*/ 57 w 114"/>
                <a:gd name="T33" fmla="*/ 20 h 112"/>
                <a:gd name="T34" fmla="*/ 93 w 114"/>
                <a:gd name="T35" fmla="*/ 56 h 112"/>
                <a:gd name="T36" fmla="*/ 57 w 114"/>
                <a:gd name="T37" fmla="*/ 9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4" h="112">
                  <a:moveTo>
                    <a:pt x="110" y="3"/>
                  </a:moveTo>
                  <a:cubicBezTo>
                    <a:pt x="97" y="3"/>
                    <a:pt x="97" y="3"/>
                    <a:pt x="97" y="3"/>
                  </a:cubicBezTo>
                  <a:cubicBezTo>
                    <a:pt x="95" y="3"/>
                    <a:pt x="93" y="5"/>
                    <a:pt x="93" y="7"/>
                  </a:cubicBezTo>
                  <a:cubicBezTo>
                    <a:pt x="93" y="16"/>
                    <a:pt x="93" y="16"/>
                    <a:pt x="93" y="16"/>
                  </a:cubicBezTo>
                  <a:cubicBezTo>
                    <a:pt x="85" y="8"/>
                    <a:pt x="73" y="0"/>
                    <a:pt x="56" y="0"/>
                  </a:cubicBezTo>
                  <a:cubicBezTo>
                    <a:pt x="25" y="0"/>
                    <a:pt x="0" y="25"/>
                    <a:pt x="0" y="56"/>
                  </a:cubicBezTo>
                  <a:cubicBezTo>
                    <a:pt x="0" y="88"/>
                    <a:pt x="25" y="112"/>
                    <a:pt x="56" y="112"/>
                  </a:cubicBezTo>
                  <a:cubicBezTo>
                    <a:pt x="73" y="112"/>
                    <a:pt x="85" y="105"/>
                    <a:pt x="93" y="97"/>
                  </a:cubicBezTo>
                  <a:cubicBezTo>
                    <a:pt x="93" y="105"/>
                    <a:pt x="93" y="105"/>
                    <a:pt x="93" y="105"/>
                  </a:cubicBezTo>
                  <a:cubicBezTo>
                    <a:pt x="93" y="108"/>
                    <a:pt x="95" y="109"/>
                    <a:pt x="97" y="109"/>
                  </a:cubicBezTo>
                  <a:cubicBezTo>
                    <a:pt x="110" y="109"/>
                    <a:pt x="110" y="109"/>
                    <a:pt x="110" y="109"/>
                  </a:cubicBezTo>
                  <a:cubicBezTo>
                    <a:pt x="112" y="109"/>
                    <a:pt x="114" y="108"/>
                    <a:pt x="114" y="105"/>
                  </a:cubicBezTo>
                  <a:cubicBezTo>
                    <a:pt x="114" y="7"/>
                    <a:pt x="114" y="7"/>
                    <a:pt x="114" y="7"/>
                  </a:cubicBezTo>
                  <a:cubicBezTo>
                    <a:pt x="114" y="5"/>
                    <a:pt x="112" y="3"/>
                    <a:pt x="110" y="3"/>
                  </a:cubicBezTo>
                  <a:close/>
                  <a:moveTo>
                    <a:pt x="57" y="92"/>
                  </a:moveTo>
                  <a:cubicBezTo>
                    <a:pt x="37" y="92"/>
                    <a:pt x="21" y="76"/>
                    <a:pt x="21" y="56"/>
                  </a:cubicBezTo>
                  <a:cubicBezTo>
                    <a:pt x="21" y="36"/>
                    <a:pt x="37" y="20"/>
                    <a:pt x="57" y="20"/>
                  </a:cubicBezTo>
                  <a:cubicBezTo>
                    <a:pt x="77" y="20"/>
                    <a:pt x="93" y="36"/>
                    <a:pt x="93" y="56"/>
                  </a:cubicBezTo>
                  <a:cubicBezTo>
                    <a:pt x="93" y="76"/>
                    <a:pt x="77" y="92"/>
                    <a:pt x="57" y="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sp>
        <p:nvSpPr>
          <p:cNvPr id="3" name="Text Placeholder 4">
            <a:extLst>
              <a:ext uri="{FF2B5EF4-FFF2-40B4-BE49-F238E27FC236}">
                <a16:creationId xmlns:a16="http://schemas.microsoft.com/office/drawing/2014/main" id="{538E7DEA-C018-4F09-9179-C884B9DB9B1D}"/>
              </a:ext>
            </a:extLst>
          </p:cNvPr>
          <p:cNvSpPr>
            <a:spLocks noGrp="1"/>
          </p:cNvSpPr>
          <p:nvPr>
            <p:ph type="body" sz="quarter" idx="15" hasCustomPrompt="1"/>
          </p:nvPr>
        </p:nvSpPr>
        <p:spPr>
          <a:xfrm>
            <a:off x="828987" y="3436595"/>
            <a:ext cx="10524813" cy="2053064"/>
          </a:xfrm>
          <a:prstGeom prst="rect">
            <a:avLst/>
          </a:prstGeom>
        </p:spPr>
        <p:txBody>
          <a:bodyPr lIns="0" anchor="t"/>
          <a:lstStyle>
            <a:lvl1pPr marL="0" indent="0">
              <a:buNone/>
              <a:defRPr sz="7200" b="1">
                <a:solidFill>
                  <a:schemeClr val="accent5"/>
                </a:solidFill>
                <a:latin typeface="+mn-lt"/>
                <a:cs typeface="Calibri" panose="020F0502020204030204" pitchFamily="34" charset="0"/>
              </a:defRPr>
            </a:lvl1pPr>
            <a:lvl2pPr marL="457200" indent="0">
              <a:buNone/>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Insert title here</a:t>
            </a:r>
          </a:p>
        </p:txBody>
      </p:sp>
      <p:sp>
        <p:nvSpPr>
          <p:cNvPr id="4" name="Vertical Text Placeholder 2">
            <a:extLst>
              <a:ext uri="{FF2B5EF4-FFF2-40B4-BE49-F238E27FC236}">
                <a16:creationId xmlns:a16="http://schemas.microsoft.com/office/drawing/2014/main" id="{CDA07A4F-5A11-4DAA-93FE-5E0B6BB585A5}"/>
              </a:ext>
            </a:extLst>
          </p:cNvPr>
          <p:cNvSpPr>
            <a:spLocks noGrp="1"/>
          </p:cNvSpPr>
          <p:nvPr>
            <p:ph type="body" orient="vert" idx="25" hasCustomPrompt="1"/>
          </p:nvPr>
        </p:nvSpPr>
        <p:spPr>
          <a:xfrm>
            <a:off x="824886" y="5762860"/>
            <a:ext cx="10524813" cy="432668"/>
          </a:xfrm>
          <a:prstGeom prst="rect">
            <a:avLst/>
          </a:prstGeom>
        </p:spPr>
        <p:txBody>
          <a:bodyPr vert="horz"/>
          <a:lstStyle>
            <a:lvl1pPr marL="0" marR="0" indent="0" algn="l" defTabSz="914400" rtl="0" eaLnBrk="0" fontAlgn="base" latinLnBrk="0" hangingPunct="0">
              <a:lnSpc>
                <a:spcPct val="100000"/>
              </a:lnSpc>
              <a:spcBef>
                <a:spcPct val="20000"/>
              </a:spcBef>
              <a:spcAft>
                <a:spcPct val="0"/>
              </a:spcAft>
              <a:buClrTx/>
              <a:buSzTx/>
              <a:buFont typeface="Arial" charset="0"/>
              <a:buNone/>
              <a:tabLst/>
              <a:defRPr sz="1200" b="0">
                <a:solidFill>
                  <a:schemeClr val="tx1"/>
                </a:solidFill>
                <a:latin typeface="+mn-lt"/>
              </a:defRPr>
            </a:lvl1pPr>
            <a:lvl2pPr>
              <a:defRPr sz="1200">
                <a:latin typeface="+mj-lt"/>
              </a:defRPr>
            </a:lvl2pPr>
            <a:lvl3pPr>
              <a:defRPr sz="1100">
                <a:latin typeface="+mj-lt"/>
              </a:defRPr>
            </a:lvl3pPr>
            <a:lvl4pPr>
              <a:defRPr sz="1050">
                <a:latin typeface="+mj-lt"/>
              </a:defRPr>
            </a:lvl4pPr>
            <a:lvl5pPr>
              <a:defRPr sz="1050">
                <a:latin typeface="+mj-lt"/>
              </a:defRPr>
            </a:lvl5pPr>
          </a:lstStyle>
          <a:p>
            <a:pPr lvl="0"/>
            <a:r>
              <a:rPr lang="en-US"/>
              <a:t>More text here</a:t>
            </a:r>
          </a:p>
        </p:txBody>
      </p:sp>
    </p:spTree>
    <p:extLst>
      <p:ext uri="{BB962C8B-B14F-4D97-AF65-F5344CB8AC3E}">
        <p14:creationId xmlns:p14="http://schemas.microsoft.com/office/powerpoint/2010/main" val="1731830376"/>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Divider">
    <p:bg>
      <p:bgPr>
        <a:solidFill>
          <a:srgbClr val="231142"/>
        </a:solidFill>
        <a:effectLst/>
      </p:bgPr>
    </p:bg>
    <p:spTree>
      <p:nvGrpSpPr>
        <p:cNvPr id="1" name=""/>
        <p:cNvGrpSpPr/>
        <p:nvPr/>
      </p:nvGrpSpPr>
      <p:grpSpPr>
        <a:xfrm>
          <a:off x="0" y="0"/>
          <a:ext cx="0" cy="0"/>
          <a:chOff x="0" y="0"/>
          <a:chExt cx="0" cy="0"/>
        </a:xfrm>
      </p:grpSpPr>
      <p:sp>
        <p:nvSpPr>
          <p:cNvPr id="16" name="Text Placeholder 4">
            <a:extLst>
              <a:ext uri="{FF2B5EF4-FFF2-40B4-BE49-F238E27FC236}">
                <a16:creationId xmlns:a16="http://schemas.microsoft.com/office/drawing/2014/main" id="{0F70ED26-1BB2-494A-9F9B-C77E25337F05}"/>
              </a:ext>
            </a:extLst>
          </p:cNvPr>
          <p:cNvSpPr>
            <a:spLocks noGrp="1"/>
          </p:cNvSpPr>
          <p:nvPr>
            <p:ph type="body" sz="quarter" idx="13" hasCustomPrompt="1"/>
          </p:nvPr>
        </p:nvSpPr>
        <p:spPr>
          <a:xfrm>
            <a:off x="793267" y="5244660"/>
            <a:ext cx="9984799" cy="711546"/>
          </a:xfrm>
          <a:prstGeom prst="rect">
            <a:avLst/>
          </a:prstGeom>
        </p:spPr>
        <p:txBody>
          <a:bodyPr lIns="0" anchor="t"/>
          <a:lstStyle>
            <a:lvl1pPr marL="0" indent="0">
              <a:buNone/>
              <a:defRPr sz="3600">
                <a:solidFill>
                  <a:schemeClr val="bg1"/>
                </a:solidFill>
                <a:latin typeface="+mn-lt"/>
                <a:cs typeface="Calibri" panose="020F0502020204030204" pitchFamily="34" charset="0"/>
              </a:defRPr>
            </a:lvl1pPr>
            <a:lvl2pPr marL="457200" indent="0">
              <a:buNone/>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Edit Master text styles</a:t>
            </a:r>
          </a:p>
        </p:txBody>
      </p:sp>
      <p:sp>
        <p:nvSpPr>
          <p:cNvPr id="22" name="Rectangle 21"/>
          <p:cNvSpPr/>
          <p:nvPr userDrawn="1"/>
        </p:nvSpPr>
        <p:spPr>
          <a:xfrm>
            <a:off x="793268" y="5979834"/>
            <a:ext cx="1071155"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FFFF"/>
              </a:solidFill>
            </a:endParaRPr>
          </a:p>
        </p:txBody>
      </p:sp>
      <p:grpSp>
        <p:nvGrpSpPr>
          <p:cNvPr id="13" name="Group 12">
            <a:extLst>
              <a:ext uri="{FF2B5EF4-FFF2-40B4-BE49-F238E27FC236}">
                <a16:creationId xmlns:a16="http://schemas.microsoft.com/office/drawing/2014/main" id="{844496DC-4B22-443E-854A-28E72987B3EE}"/>
              </a:ext>
            </a:extLst>
          </p:cNvPr>
          <p:cNvGrpSpPr/>
          <p:nvPr userDrawn="1"/>
        </p:nvGrpSpPr>
        <p:grpSpPr>
          <a:xfrm>
            <a:off x="824887" y="748385"/>
            <a:ext cx="1961446" cy="383533"/>
            <a:chOff x="-1538288" y="8450263"/>
            <a:chExt cx="1778001" cy="347663"/>
          </a:xfrm>
          <a:solidFill>
            <a:schemeClr val="bg1"/>
          </a:solidFill>
        </p:grpSpPr>
        <p:sp>
          <p:nvSpPr>
            <p:cNvPr id="15" name="Freeform 22">
              <a:extLst>
                <a:ext uri="{FF2B5EF4-FFF2-40B4-BE49-F238E27FC236}">
                  <a16:creationId xmlns:a16="http://schemas.microsoft.com/office/drawing/2014/main" id="{D032F4A0-4C27-4C04-B048-31CF9E38924F}"/>
                </a:ext>
              </a:extLst>
            </p:cNvPr>
            <p:cNvSpPr>
              <a:spLocks noEditPoints="1"/>
            </p:cNvSpPr>
            <p:nvPr/>
          </p:nvSpPr>
          <p:spPr bwMode="auto">
            <a:xfrm>
              <a:off x="-203200" y="8559801"/>
              <a:ext cx="149225" cy="146050"/>
            </a:xfrm>
            <a:custGeom>
              <a:avLst/>
              <a:gdLst>
                <a:gd name="T0" fmla="*/ 109 w 114"/>
                <a:gd name="T1" fmla="*/ 3 h 112"/>
                <a:gd name="T2" fmla="*/ 97 w 114"/>
                <a:gd name="T3" fmla="*/ 3 h 112"/>
                <a:gd name="T4" fmla="*/ 93 w 114"/>
                <a:gd name="T5" fmla="*/ 7 h 112"/>
                <a:gd name="T6" fmla="*/ 93 w 114"/>
                <a:gd name="T7" fmla="*/ 16 h 112"/>
                <a:gd name="T8" fmla="*/ 55 w 114"/>
                <a:gd name="T9" fmla="*/ 0 h 112"/>
                <a:gd name="T10" fmla="*/ 0 w 114"/>
                <a:gd name="T11" fmla="*/ 56 h 112"/>
                <a:gd name="T12" fmla="*/ 55 w 114"/>
                <a:gd name="T13" fmla="*/ 112 h 112"/>
                <a:gd name="T14" fmla="*/ 93 w 114"/>
                <a:gd name="T15" fmla="*/ 97 h 112"/>
                <a:gd name="T16" fmla="*/ 93 w 114"/>
                <a:gd name="T17" fmla="*/ 105 h 112"/>
                <a:gd name="T18" fmla="*/ 97 w 114"/>
                <a:gd name="T19" fmla="*/ 109 h 112"/>
                <a:gd name="T20" fmla="*/ 109 w 114"/>
                <a:gd name="T21" fmla="*/ 109 h 112"/>
                <a:gd name="T22" fmla="*/ 114 w 114"/>
                <a:gd name="T23" fmla="*/ 105 h 112"/>
                <a:gd name="T24" fmla="*/ 114 w 114"/>
                <a:gd name="T25" fmla="*/ 7 h 112"/>
                <a:gd name="T26" fmla="*/ 109 w 114"/>
                <a:gd name="T27" fmla="*/ 3 h 112"/>
                <a:gd name="T28" fmla="*/ 57 w 114"/>
                <a:gd name="T29" fmla="*/ 92 h 112"/>
                <a:gd name="T30" fmla="*/ 21 w 114"/>
                <a:gd name="T31" fmla="*/ 56 h 112"/>
                <a:gd name="T32" fmla="*/ 57 w 114"/>
                <a:gd name="T33" fmla="*/ 20 h 112"/>
                <a:gd name="T34" fmla="*/ 93 w 114"/>
                <a:gd name="T35" fmla="*/ 56 h 112"/>
                <a:gd name="T36" fmla="*/ 57 w 114"/>
                <a:gd name="T37" fmla="*/ 9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4" h="112">
                  <a:moveTo>
                    <a:pt x="109" y="3"/>
                  </a:moveTo>
                  <a:cubicBezTo>
                    <a:pt x="97" y="3"/>
                    <a:pt x="97" y="3"/>
                    <a:pt x="97" y="3"/>
                  </a:cubicBezTo>
                  <a:cubicBezTo>
                    <a:pt x="95" y="3"/>
                    <a:pt x="93" y="5"/>
                    <a:pt x="93" y="7"/>
                  </a:cubicBezTo>
                  <a:cubicBezTo>
                    <a:pt x="93" y="16"/>
                    <a:pt x="93" y="16"/>
                    <a:pt x="93" y="16"/>
                  </a:cubicBezTo>
                  <a:cubicBezTo>
                    <a:pt x="85" y="8"/>
                    <a:pt x="73" y="0"/>
                    <a:pt x="55" y="0"/>
                  </a:cubicBezTo>
                  <a:cubicBezTo>
                    <a:pt x="24" y="0"/>
                    <a:pt x="0" y="25"/>
                    <a:pt x="0" y="56"/>
                  </a:cubicBezTo>
                  <a:cubicBezTo>
                    <a:pt x="0" y="88"/>
                    <a:pt x="24" y="112"/>
                    <a:pt x="55" y="112"/>
                  </a:cubicBezTo>
                  <a:cubicBezTo>
                    <a:pt x="73" y="112"/>
                    <a:pt x="85" y="105"/>
                    <a:pt x="93" y="97"/>
                  </a:cubicBezTo>
                  <a:cubicBezTo>
                    <a:pt x="93" y="105"/>
                    <a:pt x="93" y="105"/>
                    <a:pt x="93" y="105"/>
                  </a:cubicBezTo>
                  <a:cubicBezTo>
                    <a:pt x="93" y="108"/>
                    <a:pt x="95" y="109"/>
                    <a:pt x="97" y="109"/>
                  </a:cubicBezTo>
                  <a:cubicBezTo>
                    <a:pt x="109" y="109"/>
                    <a:pt x="109" y="109"/>
                    <a:pt x="109" y="109"/>
                  </a:cubicBezTo>
                  <a:cubicBezTo>
                    <a:pt x="112" y="109"/>
                    <a:pt x="114" y="108"/>
                    <a:pt x="114" y="105"/>
                  </a:cubicBezTo>
                  <a:cubicBezTo>
                    <a:pt x="114" y="7"/>
                    <a:pt x="114" y="7"/>
                    <a:pt x="114" y="7"/>
                  </a:cubicBezTo>
                  <a:cubicBezTo>
                    <a:pt x="114" y="5"/>
                    <a:pt x="112" y="3"/>
                    <a:pt x="109" y="3"/>
                  </a:cubicBezTo>
                  <a:close/>
                  <a:moveTo>
                    <a:pt x="57" y="92"/>
                  </a:moveTo>
                  <a:cubicBezTo>
                    <a:pt x="37" y="92"/>
                    <a:pt x="21" y="76"/>
                    <a:pt x="21" y="56"/>
                  </a:cubicBezTo>
                  <a:cubicBezTo>
                    <a:pt x="21" y="36"/>
                    <a:pt x="37" y="20"/>
                    <a:pt x="57" y="20"/>
                  </a:cubicBezTo>
                  <a:cubicBezTo>
                    <a:pt x="76" y="20"/>
                    <a:pt x="93" y="36"/>
                    <a:pt x="93" y="56"/>
                  </a:cubicBezTo>
                  <a:cubicBezTo>
                    <a:pt x="93" y="76"/>
                    <a:pt x="76" y="92"/>
                    <a:pt x="57" y="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7" name="Freeform 23">
              <a:extLst>
                <a:ext uri="{FF2B5EF4-FFF2-40B4-BE49-F238E27FC236}">
                  <a16:creationId xmlns:a16="http://schemas.microsoft.com/office/drawing/2014/main" id="{3DE133DF-5F4B-415F-9703-4F6CE464E033}"/>
                </a:ext>
              </a:extLst>
            </p:cNvPr>
            <p:cNvSpPr>
              <a:spLocks/>
            </p:cNvSpPr>
            <p:nvPr/>
          </p:nvSpPr>
          <p:spPr bwMode="auto">
            <a:xfrm>
              <a:off x="-982662" y="8526463"/>
              <a:ext cx="26988" cy="174625"/>
            </a:xfrm>
            <a:custGeom>
              <a:avLst/>
              <a:gdLst>
                <a:gd name="T0" fmla="*/ 17 w 21"/>
                <a:gd name="T1" fmla="*/ 0 h 135"/>
                <a:gd name="T2" fmla="*/ 4 w 21"/>
                <a:gd name="T3" fmla="*/ 0 h 135"/>
                <a:gd name="T4" fmla="*/ 0 w 21"/>
                <a:gd name="T5" fmla="*/ 4 h 135"/>
                <a:gd name="T6" fmla="*/ 0 w 21"/>
                <a:gd name="T7" fmla="*/ 131 h 135"/>
                <a:gd name="T8" fmla="*/ 4 w 21"/>
                <a:gd name="T9" fmla="*/ 135 h 135"/>
                <a:gd name="T10" fmla="*/ 17 w 21"/>
                <a:gd name="T11" fmla="*/ 135 h 135"/>
                <a:gd name="T12" fmla="*/ 21 w 21"/>
                <a:gd name="T13" fmla="*/ 131 h 135"/>
                <a:gd name="T14" fmla="*/ 21 w 21"/>
                <a:gd name="T15" fmla="*/ 4 h 135"/>
                <a:gd name="T16" fmla="*/ 17 w 21"/>
                <a:gd name="T17"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135">
                  <a:moveTo>
                    <a:pt x="17" y="0"/>
                  </a:moveTo>
                  <a:cubicBezTo>
                    <a:pt x="4" y="0"/>
                    <a:pt x="4" y="0"/>
                    <a:pt x="4" y="0"/>
                  </a:cubicBezTo>
                  <a:cubicBezTo>
                    <a:pt x="2" y="0"/>
                    <a:pt x="0" y="2"/>
                    <a:pt x="0" y="4"/>
                  </a:cubicBezTo>
                  <a:cubicBezTo>
                    <a:pt x="0" y="131"/>
                    <a:pt x="0" y="131"/>
                    <a:pt x="0" y="131"/>
                  </a:cubicBezTo>
                  <a:cubicBezTo>
                    <a:pt x="0" y="134"/>
                    <a:pt x="2" y="135"/>
                    <a:pt x="4" y="135"/>
                  </a:cubicBezTo>
                  <a:cubicBezTo>
                    <a:pt x="17" y="135"/>
                    <a:pt x="17" y="135"/>
                    <a:pt x="17" y="135"/>
                  </a:cubicBezTo>
                  <a:cubicBezTo>
                    <a:pt x="19" y="135"/>
                    <a:pt x="21" y="134"/>
                    <a:pt x="21" y="131"/>
                  </a:cubicBezTo>
                  <a:cubicBezTo>
                    <a:pt x="21" y="4"/>
                    <a:pt x="21" y="4"/>
                    <a:pt x="21" y="4"/>
                  </a:cubicBezTo>
                  <a:cubicBezTo>
                    <a:pt x="21" y="2"/>
                    <a:pt x="19" y="0"/>
                    <a:pt x="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8" name="Freeform 24">
              <a:extLst>
                <a:ext uri="{FF2B5EF4-FFF2-40B4-BE49-F238E27FC236}">
                  <a16:creationId xmlns:a16="http://schemas.microsoft.com/office/drawing/2014/main" id="{C6BFCE40-C333-4D61-B509-A96F91BE805D}"/>
                </a:ext>
              </a:extLst>
            </p:cNvPr>
            <p:cNvSpPr>
              <a:spLocks/>
            </p:cNvSpPr>
            <p:nvPr/>
          </p:nvSpPr>
          <p:spPr bwMode="auto">
            <a:xfrm>
              <a:off x="-1450975" y="8480426"/>
              <a:ext cx="217488" cy="250825"/>
            </a:xfrm>
            <a:custGeom>
              <a:avLst/>
              <a:gdLst>
                <a:gd name="T0" fmla="*/ 88 w 166"/>
                <a:gd name="T1" fmla="*/ 11 h 192"/>
                <a:gd name="T2" fmla="*/ 6 w 166"/>
                <a:gd name="T3" fmla="*/ 12 h 192"/>
                <a:gd name="T4" fmla="*/ 1 w 166"/>
                <a:gd name="T5" fmla="*/ 18 h 192"/>
                <a:gd name="T6" fmla="*/ 1 w 166"/>
                <a:gd name="T7" fmla="*/ 26 h 192"/>
                <a:gd name="T8" fmla="*/ 34 w 166"/>
                <a:gd name="T9" fmla="*/ 102 h 192"/>
                <a:gd name="T10" fmla="*/ 41 w 166"/>
                <a:gd name="T11" fmla="*/ 105 h 192"/>
                <a:gd name="T12" fmla="*/ 50 w 166"/>
                <a:gd name="T13" fmla="*/ 101 h 192"/>
                <a:gd name="T14" fmla="*/ 53 w 166"/>
                <a:gd name="T15" fmla="*/ 98 h 192"/>
                <a:gd name="T16" fmla="*/ 53 w 166"/>
                <a:gd name="T17" fmla="*/ 94 h 192"/>
                <a:gd name="T18" fmla="*/ 25 w 166"/>
                <a:gd name="T19" fmla="*/ 28 h 192"/>
                <a:gd name="T20" fmla="*/ 128 w 166"/>
                <a:gd name="T21" fmla="*/ 76 h 192"/>
                <a:gd name="T22" fmla="*/ 109 w 166"/>
                <a:gd name="T23" fmla="*/ 172 h 192"/>
                <a:gd name="T24" fmla="*/ 108 w 166"/>
                <a:gd name="T25" fmla="*/ 178 h 192"/>
                <a:gd name="T26" fmla="*/ 112 w 166"/>
                <a:gd name="T27" fmla="*/ 189 h 192"/>
                <a:gd name="T28" fmla="*/ 116 w 166"/>
                <a:gd name="T29" fmla="*/ 192 h 192"/>
                <a:gd name="T30" fmla="*/ 117 w 166"/>
                <a:gd name="T31" fmla="*/ 192 h 192"/>
                <a:gd name="T32" fmla="*/ 121 w 166"/>
                <a:gd name="T33" fmla="*/ 190 h 192"/>
                <a:gd name="T34" fmla="*/ 148 w 166"/>
                <a:gd name="T35" fmla="*/ 68 h 192"/>
                <a:gd name="T36" fmla="*/ 88 w 166"/>
                <a:gd name="T37" fmla="*/ 11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66" h="192">
                  <a:moveTo>
                    <a:pt x="88" y="11"/>
                  </a:moveTo>
                  <a:cubicBezTo>
                    <a:pt x="62" y="0"/>
                    <a:pt x="32" y="1"/>
                    <a:pt x="6" y="12"/>
                  </a:cubicBezTo>
                  <a:cubicBezTo>
                    <a:pt x="4" y="13"/>
                    <a:pt x="2" y="15"/>
                    <a:pt x="1" y="18"/>
                  </a:cubicBezTo>
                  <a:cubicBezTo>
                    <a:pt x="0" y="21"/>
                    <a:pt x="0" y="24"/>
                    <a:pt x="1" y="26"/>
                  </a:cubicBezTo>
                  <a:cubicBezTo>
                    <a:pt x="34" y="102"/>
                    <a:pt x="34" y="102"/>
                    <a:pt x="34" y="102"/>
                  </a:cubicBezTo>
                  <a:cubicBezTo>
                    <a:pt x="35" y="105"/>
                    <a:pt x="38" y="106"/>
                    <a:pt x="41" y="105"/>
                  </a:cubicBezTo>
                  <a:cubicBezTo>
                    <a:pt x="50" y="101"/>
                    <a:pt x="50" y="101"/>
                    <a:pt x="50" y="101"/>
                  </a:cubicBezTo>
                  <a:cubicBezTo>
                    <a:pt x="52" y="100"/>
                    <a:pt x="53" y="99"/>
                    <a:pt x="53" y="98"/>
                  </a:cubicBezTo>
                  <a:cubicBezTo>
                    <a:pt x="54" y="97"/>
                    <a:pt x="54" y="95"/>
                    <a:pt x="53" y="94"/>
                  </a:cubicBezTo>
                  <a:cubicBezTo>
                    <a:pt x="25" y="28"/>
                    <a:pt x="25" y="28"/>
                    <a:pt x="25" y="28"/>
                  </a:cubicBezTo>
                  <a:cubicBezTo>
                    <a:pt x="66" y="16"/>
                    <a:pt x="111" y="37"/>
                    <a:pt x="128" y="76"/>
                  </a:cubicBezTo>
                  <a:cubicBezTo>
                    <a:pt x="143" y="109"/>
                    <a:pt x="135" y="147"/>
                    <a:pt x="109" y="172"/>
                  </a:cubicBezTo>
                  <a:cubicBezTo>
                    <a:pt x="107" y="174"/>
                    <a:pt x="107" y="176"/>
                    <a:pt x="108" y="178"/>
                  </a:cubicBezTo>
                  <a:cubicBezTo>
                    <a:pt x="112" y="189"/>
                    <a:pt x="112" y="189"/>
                    <a:pt x="112" y="189"/>
                  </a:cubicBezTo>
                  <a:cubicBezTo>
                    <a:pt x="113" y="190"/>
                    <a:pt x="114" y="191"/>
                    <a:pt x="116" y="192"/>
                  </a:cubicBezTo>
                  <a:cubicBezTo>
                    <a:pt x="117" y="192"/>
                    <a:pt x="117" y="192"/>
                    <a:pt x="117" y="192"/>
                  </a:cubicBezTo>
                  <a:cubicBezTo>
                    <a:pt x="119" y="192"/>
                    <a:pt x="120" y="191"/>
                    <a:pt x="121" y="190"/>
                  </a:cubicBezTo>
                  <a:cubicBezTo>
                    <a:pt x="155" y="159"/>
                    <a:pt x="166" y="110"/>
                    <a:pt x="148" y="68"/>
                  </a:cubicBezTo>
                  <a:cubicBezTo>
                    <a:pt x="136" y="42"/>
                    <a:pt x="115" y="21"/>
                    <a:pt x="88"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9" name="Freeform 25">
              <a:extLst>
                <a:ext uri="{FF2B5EF4-FFF2-40B4-BE49-F238E27FC236}">
                  <a16:creationId xmlns:a16="http://schemas.microsoft.com/office/drawing/2014/main" id="{418E4ACD-B377-4BE0-BB44-630F785E9075}"/>
                </a:ext>
              </a:extLst>
            </p:cNvPr>
            <p:cNvSpPr>
              <a:spLocks/>
            </p:cNvSpPr>
            <p:nvPr/>
          </p:nvSpPr>
          <p:spPr bwMode="auto">
            <a:xfrm>
              <a:off x="-1169987" y="8521701"/>
              <a:ext cx="163513" cy="184150"/>
            </a:xfrm>
            <a:custGeom>
              <a:avLst/>
              <a:gdLst>
                <a:gd name="T0" fmla="*/ 121 w 125"/>
                <a:gd name="T1" fmla="*/ 61 h 141"/>
                <a:gd name="T2" fmla="*/ 71 w 125"/>
                <a:gd name="T3" fmla="*/ 61 h 141"/>
                <a:gd name="T4" fmla="*/ 67 w 125"/>
                <a:gd name="T5" fmla="*/ 65 h 141"/>
                <a:gd name="T6" fmla="*/ 67 w 125"/>
                <a:gd name="T7" fmla="*/ 77 h 141"/>
                <a:gd name="T8" fmla="*/ 71 w 125"/>
                <a:gd name="T9" fmla="*/ 81 h 141"/>
                <a:gd name="T10" fmla="*/ 104 w 125"/>
                <a:gd name="T11" fmla="*/ 81 h 141"/>
                <a:gd name="T12" fmla="*/ 104 w 125"/>
                <a:gd name="T13" fmla="*/ 109 h 141"/>
                <a:gd name="T14" fmla="*/ 71 w 125"/>
                <a:gd name="T15" fmla="*/ 121 h 141"/>
                <a:gd name="T16" fmla="*/ 21 w 125"/>
                <a:gd name="T17" fmla="*/ 71 h 141"/>
                <a:gd name="T18" fmla="*/ 71 w 125"/>
                <a:gd name="T19" fmla="*/ 20 h 141"/>
                <a:gd name="T20" fmla="*/ 107 w 125"/>
                <a:gd name="T21" fmla="*/ 35 h 141"/>
                <a:gd name="T22" fmla="*/ 113 w 125"/>
                <a:gd name="T23" fmla="*/ 35 h 141"/>
                <a:gd name="T24" fmla="*/ 121 w 125"/>
                <a:gd name="T25" fmla="*/ 27 h 141"/>
                <a:gd name="T26" fmla="*/ 122 w 125"/>
                <a:gd name="T27" fmla="*/ 24 h 141"/>
                <a:gd name="T28" fmla="*/ 121 w 125"/>
                <a:gd name="T29" fmla="*/ 21 h 141"/>
                <a:gd name="T30" fmla="*/ 71 w 125"/>
                <a:gd name="T31" fmla="*/ 0 h 141"/>
                <a:gd name="T32" fmla="*/ 0 w 125"/>
                <a:gd name="T33" fmla="*/ 71 h 141"/>
                <a:gd name="T34" fmla="*/ 71 w 125"/>
                <a:gd name="T35" fmla="*/ 141 h 141"/>
                <a:gd name="T36" fmla="*/ 124 w 125"/>
                <a:gd name="T37" fmla="*/ 117 h 141"/>
                <a:gd name="T38" fmla="*/ 125 w 125"/>
                <a:gd name="T39" fmla="*/ 114 h 141"/>
                <a:gd name="T40" fmla="*/ 125 w 125"/>
                <a:gd name="T41" fmla="*/ 65 h 141"/>
                <a:gd name="T42" fmla="*/ 121 w 125"/>
                <a:gd name="T43" fmla="*/ 61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5" h="141">
                  <a:moveTo>
                    <a:pt x="121" y="61"/>
                  </a:moveTo>
                  <a:cubicBezTo>
                    <a:pt x="71" y="61"/>
                    <a:pt x="71" y="61"/>
                    <a:pt x="71" y="61"/>
                  </a:cubicBezTo>
                  <a:cubicBezTo>
                    <a:pt x="68" y="61"/>
                    <a:pt x="67" y="63"/>
                    <a:pt x="67" y="65"/>
                  </a:cubicBezTo>
                  <a:cubicBezTo>
                    <a:pt x="67" y="77"/>
                    <a:pt x="67" y="77"/>
                    <a:pt x="67" y="77"/>
                  </a:cubicBezTo>
                  <a:cubicBezTo>
                    <a:pt x="67" y="79"/>
                    <a:pt x="68" y="81"/>
                    <a:pt x="71" y="81"/>
                  </a:cubicBezTo>
                  <a:cubicBezTo>
                    <a:pt x="104" y="81"/>
                    <a:pt x="104" y="81"/>
                    <a:pt x="104" y="81"/>
                  </a:cubicBezTo>
                  <a:cubicBezTo>
                    <a:pt x="104" y="109"/>
                    <a:pt x="104" y="109"/>
                    <a:pt x="104" y="109"/>
                  </a:cubicBezTo>
                  <a:cubicBezTo>
                    <a:pt x="95" y="117"/>
                    <a:pt x="83" y="121"/>
                    <a:pt x="71" y="121"/>
                  </a:cubicBezTo>
                  <a:cubicBezTo>
                    <a:pt x="43" y="121"/>
                    <a:pt x="21" y="99"/>
                    <a:pt x="21" y="71"/>
                  </a:cubicBezTo>
                  <a:cubicBezTo>
                    <a:pt x="21" y="43"/>
                    <a:pt x="43" y="20"/>
                    <a:pt x="71" y="20"/>
                  </a:cubicBezTo>
                  <a:cubicBezTo>
                    <a:pt x="84" y="20"/>
                    <a:pt x="97" y="26"/>
                    <a:pt x="107" y="35"/>
                  </a:cubicBezTo>
                  <a:cubicBezTo>
                    <a:pt x="108" y="37"/>
                    <a:pt x="111" y="37"/>
                    <a:pt x="113" y="35"/>
                  </a:cubicBezTo>
                  <a:cubicBezTo>
                    <a:pt x="121" y="27"/>
                    <a:pt x="121" y="27"/>
                    <a:pt x="121" y="27"/>
                  </a:cubicBezTo>
                  <a:cubicBezTo>
                    <a:pt x="122" y="26"/>
                    <a:pt x="122" y="25"/>
                    <a:pt x="122" y="24"/>
                  </a:cubicBezTo>
                  <a:cubicBezTo>
                    <a:pt x="122" y="23"/>
                    <a:pt x="122" y="22"/>
                    <a:pt x="121" y="21"/>
                  </a:cubicBezTo>
                  <a:cubicBezTo>
                    <a:pt x="107" y="8"/>
                    <a:pt x="89" y="0"/>
                    <a:pt x="71" y="0"/>
                  </a:cubicBezTo>
                  <a:cubicBezTo>
                    <a:pt x="31" y="0"/>
                    <a:pt x="0" y="32"/>
                    <a:pt x="0" y="71"/>
                  </a:cubicBezTo>
                  <a:cubicBezTo>
                    <a:pt x="0" y="110"/>
                    <a:pt x="31" y="141"/>
                    <a:pt x="71" y="141"/>
                  </a:cubicBezTo>
                  <a:cubicBezTo>
                    <a:pt x="91" y="141"/>
                    <a:pt x="111" y="132"/>
                    <a:pt x="124" y="117"/>
                  </a:cubicBezTo>
                  <a:cubicBezTo>
                    <a:pt x="125" y="116"/>
                    <a:pt x="125" y="115"/>
                    <a:pt x="125" y="114"/>
                  </a:cubicBezTo>
                  <a:cubicBezTo>
                    <a:pt x="125" y="65"/>
                    <a:pt x="125" y="65"/>
                    <a:pt x="125" y="65"/>
                  </a:cubicBezTo>
                  <a:cubicBezTo>
                    <a:pt x="125" y="63"/>
                    <a:pt x="123" y="61"/>
                    <a:pt x="121" y="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0" name="Freeform 26">
              <a:extLst>
                <a:ext uri="{FF2B5EF4-FFF2-40B4-BE49-F238E27FC236}">
                  <a16:creationId xmlns:a16="http://schemas.microsoft.com/office/drawing/2014/main" id="{7361188F-3DCC-4ABC-BDFF-85C1CE1F023A}"/>
                </a:ext>
              </a:extLst>
            </p:cNvPr>
            <p:cNvSpPr>
              <a:spLocks/>
            </p:cNvSpPr>
            <p:nvPr/>
          </p:nvSpPr>
          <p:spPr bwMode="auto">
            <a:xfrm>
              <a:off x="-1473200" y="8450263"/>
              <a:ext cx="34925" cy="33338"/>
            </a:xfrm>
            <a:custGeom>
              <a:avLst/>
              <a:gdLst>
                <a:gd name="T0" fmla="*/ 14 w 27"/>
                <a:gd name="T1" fmla="*/ 25 h 25"/>
                <a:gd name="T2" fmla="*/ 19 w 27"/>
                <a:gd name="T3" fmla="*/ 24 h 25"/>
                <a:gd name="T4" fmla="*/ 26 w 27"/>
                <a:gd name="T5" fmla="*/ 17 h 25"/>
                <a:gd name="T6" fmla="*/ 26 w 27"/>
                <a:gd name="T7" fmla="*/ 8 h 25"/>
                <a:gd name="T8" fmla="*/ 19 w 27"/>
                <a:gd name="T9" fmla="*/ 1 h 25"/>
                <a:gd name="T10" fmla="*/ 9 w 27"/>
                <a:gd name="T11" fmla="*/ 1 h 25"/>
                <a:gd name="T12" fmla="*/ 3 w 27"/>
                <a:gd name="T13" fmla="*/ 17 h 25"/>
                <a:gd name="T14" fmla="*/ 14 w 27"/>
                <a:gd name="T15" fmla="*/ 25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 h="25">
                  <a:moveTo>
                    <a:pt x="14" y="25"/>
                  </a:moveTo>
                  <a:cubicBezTo>
                    <a:pt x="16" y="25"/>
                    <a:pt x="18" y="25"/>
                    <a:pt x="19" y="24"/>
                  </a:cubicBezTo>
                  <a:cubicBezTo>
                    <a:pt x="22" y="23"/>
                    <a:pt x="25" y="20"/>
                    <a:pt x="26" y="17"/>
                  </a:cubicBezTo>
                  <a:cubicBezTo>
                    <a:pt x="27" y="14"/>
                    <a:pt x="27" y="11"/>
                    <a:pt x="26" y="8"/>
                  </a:cubicBezTo>
                  <a:cubicBezTo>
                    <a:pt x="24" y="5"/>
                    <a:pt x="22" y="2"/>
                    <a:pt x="19" y="1"/>
                  </a:cubicBezTo>
                  <a:cubicBezTo>
                    <a:pt x="16" y="0"/>
                    <a:pt x="12" y="0"/>
                    <a:pt x="9" y="1"/>
                  </a:cubicBezTo>
                  <a:cubicBezTo>
                    <a:pt x="3" y="4"/>
                    <a:pt x="0" y="11"/>
                    <a:pt x="3" y="17"/>
                  </a:cubicBezTo>
                  <a:cubicBezTo>
                    <a:pt x="5" y="22"/>
                    <a:pt x="10" y="25"/>
                    <a:pt x="14"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1" name="Freeform 27">
              <a:extLst>
                <a:ext uri="{FF2B5EF4-FFF2-40B4-BE49-F238E27FC236}">
                  <a16:creationId xmlns:a16="http://schemas.microsoft.com/office/drawing/2014/main" id="{63353CC2-CF7E-42D3-B34C-098E6A442041}"/>
                </a:ext>
              </a:extLst>
            </p:cNvPr>
            <p:cNvSpPr>
              <a:spLocks/>
            </p:cNvSpPr>
            <p:nvPr/>
          </p:nvSpPr>
          <p:spPr bwMode="auto">
            <a:xfrm>
              <a:off x="-1335087" y="8764588"/>
              <a:ext cx="36513" cy="33338"/>
            </a:xfrm>
            <a:custGeom>
              <a:avLst/>
              <a:gdLst>
                <a:gd name="T0" fmla="*/ 25 w 28"/>
                <a:gd name="T1" fmla="*/ 9 h 26"/>
                <a:gd name="T2" fmla="*/ 9 w 28"/>
                <a:gd name="T3" fmla="*/ 3 h 26"/>
                <a:gd name="T4" fmla="*/ 2 w 28"/>
                <a:gd name="T5" fmla="*/ 19 h 26"/>
                <a:gd name="T6" fmla="*/ 14 w 28"/>
                <a:gd name="T7" fmla="*/ 26 h 26"/>
                <a:gd name="T8" fmla="*/ 19 w 28"/>
                <a:gd name="T9" fmla="*/ 25 h 26"/>
                <a:gd name="T10" fmla="*/ 25 w 28"/>
                <a:gd name="T11" fmla="*/ 9 h 26"/>
              </a:gdLst>
              <a:ahLst/>
              <a:cxnLst>
                <a:cxn ang="0">
                  <a:pos x="T0" y="T1"/>
                </a:cxn>
                <a:cxn ang="0">
                  <a:pos x="T2" y="T3"/>
                </a:cxn>
                <a:cxn ang="0">
                  <a:pos x="T4" y="T5"/>
                </a:cxn>
                <a:cxn ang="0">
                  <a:pos x="T6" y="T7"/>
                </a:cxn>
                <a:cxn ang="0">
                  <a:pos x="T8" y="T9"/>
                </a:cxn>
                <a:cxn ang="0">
                  <a:pos x="T10" y="T11"/>
                </a:cxn>
              </a:cxnLst>
              <a:rect l="0" t="0" r="r" b="b"/>
              <a:pathLst>
                <a:path w="28" h="26">
                  <a:moveTo>
                    <a:pt x="25" y="9"/>
                  </a:moveTo>
                  <a:cubicBezTo>
                    <a:pt x="22" y="3"/>
                    <a:pt x="15" y="0"/>
                    <a:pt x="9" y="3"/>
                  </a:cubicBezTo>
                  <a:cubicBezTo>
                    <a:pt x="3" y="5"/>
                    <a:pt x="0" y="13"/>
                    <a:pt x="2" y="19"/>
                  </a:cubicBezTo>
                  <a:cubicBezTo>
                    <a:pt x="4" y="24"/>
                    <a:pt x="9" y="26"/>
                    <a:pt x="14" y="26"/>
                  </a:cubicBezTo>
                  <a:cubicBezTo>
                    <a:pt x="15" y="26"/>
                    <a:pt x="17" y="26"/>
                    <a:pt x="19" y="25"/>
                  </a:cubicBezTo>
                  <a:cubicBezTo>
                    <a:pt x="25" y="23"/>
                    <a:pt x="28" y="15"/>
                    <a:pt x="25"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3" name="Freeform 28">
              <a:extLst>
                <a:ext uri="{FF2B5EF4-FFF2-40B4-BE49-F238E27FC236}">
                  <a16:creationId xmlns:a16="http://schemas.microsoft.com/office/drawing/2014/main" id="{EFF9254A-02E2-4A2D-8AE3-EFFCDACDE139}"/>
                </a:ext>
              </a:extLst>
            </p:cNvPr>
            <p:cNvSpPr>
              <a:spLocks/>
            </p:cNvSpPr>
            <p:nvPr/>
          </p:nvSpPr>
          <p:spPr bwMode="auto">
            <a:xfrm>
              <a:off x="-1538288" y="8518526"/>
              <a:ext cx="219075" cy="246063"/>
            </a:xfrm>
            <a:custGeom>
              <a:avLst/>
              <a:gdLst>
                <a:gd name="T0" fmla="*/ 165 w 168"/>
                <a:gd name="T1" fmla="*/ 166 h 189"/>
                <a:gd name="T2" fmla="*/ 132 w 168"/>
                <a:gd name="T3" fmla="*/ 90 h 189"/>
                <a:gd name="T4" fmla="*/ 125 w 168"/>
                <a:gd name="T5" fmla="*/ 87 h 189"/>
                <a:gd name="T6" fmla="*/ 116 w 168"/>
                <a:gd name="T7" fmla="*/ 91 h 189"/>
                <a:gd name="T8" fmla="*/ 113 w 168"/>
                <a:gd name="T9" fmla="*/ 94 h 189"/>
                <a:gd name="T10" fmla="*/ 113 w 168"/>
                <a:gd name="T11" fmla="*/ 99 h 189"/>
                <a:gd name="T12" fmla="*/ 141 w 168"/>
                <a:gd name="T13" fmla="*/ 164 h 189"/>
                <a:gd name="T14" fmla="*/ 38 w 168"/>
                <a:gd name="T15" fmla="*/ 116 h 189"/>
                <a:gd name="T16" fmla="*/ 57 w 168"/>
                <a:gd name="T17" fmla="*/ 20 h 189"/>
                <a:gd name="T18" fmla="*/ 58 w 168"/>
                <a:gd name="T19" fmla="*/ 14 h 189"/>
                <a:gd name="T20" fmla="*/ 54 w 168"/>
                <a:gd name="T21" fmla="*/ 4 h 189"/>
                <a:gd name="T22" fmla="*/ 50 w 168"/>
                <a:gd name="T23" fmla="*/ 1 h 189"/>
                <a:gd name="T24" fmla="*/ 45 w 168"/>
                <a:gd name="T25" fmla="*/ 2 h 189"/>
                <a:gd name="T26" fmla="*/ 19 w 168"/>
                <a:gd name="T27" fmla="*/ 125 h 189"/>
                <a:gd name="T28" fmla="*/ 117 w 168"/>
                <a:gd name="T29" fmla="*/ 189 h 189"/>
                <a:gd name="T30" fmla="*/ 160 w 168"/>
                <a:gd name="T31" fmla="*/ 180 h 189"/>
                <a:gd name="T32" fmla="*/ 165 w 168"/>
                <a:gd name="T33" fmla="*/ 166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8" h="189">
                  <a:moveTo>
                    <a:pt x="165" y="166"/>
                  </a:moveTo>
                  <a:cubicBezTo>
                    <a:pt x="132" y="90"/>
                    <a:pt x="132" y="90"/>
                    <a:pt x="132" y="90"/>
                  </a:cubicBezTo>
                  <a:cubicBezTo>
                    <a:pt x="131" y="87"/>
                    <a:pt x="128" y="86"/>
                    <a:pt x="125" y="87"/>
                  </a:cubicBezTo>
                  <a:cubicBezTo>
                    <a:pt x="116" y="91"/>
                    <a:pt x="116" y="91"/>
                    <a:pt x="116" y="91"/>
                  </a:cubicBezTo>
                  <a:cubicBezTo>
                    <a:pt x="114" y="92"/>
                    <a:pt x="113" y="93"/>
                    <a:pt x="113" y="94"/>
                  </a:cubicBezTo>
                  <a:cubicBezTo>
                    <a:pt x="112" y="96"/>
                    <a:pt x="112" y="97"/>
                    <a:pt x="113" y="99"/>
                  </a:cubicBezTo>
                  <a:cubicBezTo>
                    <a:pt x="141" y="164"/>
                    <a:pt x="141" y="164"/>
                    <a:pt x="141" y="164"/>
                  </a:cubicBezTo>
                  <a:cubicBezTo>
                    <a:pt x="100" y="177"/>
                    <a:pt x="55" y="156"/>
                    <a:pt x="38" y="116"/>
                  </a:cubicBezTo>
                  <a:cubicBezTo>
                    <a:pt x="24" y="84"/>
                    <a:pt x="31" y="45"/>
                    <a:pt x="57" y="20"/>
                  </a:cubicBezTo>
                  <a:cubicBezTo>
                    <a:pt x="59" y="19"/>
                    <a:pt x="59" y="16"/>
                    <a:pt x="58" y="14"/>
                  </a:cubicBezTo>
                  <a:cubicBezTo>
                    <a:pt x="54" y="4"/>
                    <a:pt x="54" y="4"/>
                    <a:pt x="54" y="4"/>
                  </a:cubicBezTo>
                  <a:cubicBezTo>
                    <a:pt x="53" y="2"/>
                    <a:pt x="52" y="1"/>
                    <a:pt x="50" y="1"/>
                  </a:cubicBezTo>
                  <a:cubicBezTo>
                    <a:pt x="48" y="0"/>
                    <a:pt x="46" y="1"/>
                    <a:pt x="45" y="2"/>
                  </a:cubicBezTo>
                  <a:cubicBezTo>
                    <a:pt x="11" y="33"/>
                    <a:pt x="0" y="82"/>
                    <a:pt x="19" y="125"/>
                  </a:cubicBezTo>
                  <a:cubicBezTo>
                    <a:pt x="36" y="165"/>
                    <a:pt x="76" y="189"/>
                    <a:pt x="117" y="189"/>
                  </a:cubicBezTo>
                  <a:cubicBezTo>
                    <a:pt x="131" y="189"/>
                    <a:pt x="146" y="186"/>
                    <a:pt x="160" y="180"/>
                  </a:cubicBezTo>
                  <a:cubicBezTo>
                    <a:pt x="165" y="178"/>
                    <a:pt x="168" y="172"/>
                    <a:pt x="165" y="16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4" name="Freeform 29">
              <a:extLst>
                <a:ext uri="{FF2B5EF4-FFF2-40B4-BE49-F238E27FC236}">
                  <a16:creationId xmlns:a16="http://schemas.microsoft.com/office/drawing/2014/main" id="{93C2108E-1E3F-4EDB-A73E-C80BE32CDEF4}"/>
                </a:ext>
              </a:extLst>
            </p:cNvPr>
            <p:cNvSpPr>
              <a:spLocks noEditPoints="1"/>
            </p:cNvSpPr>
            <p:nvPr/>
          </p:nvSpPr>
          <p:spPr bwMode="auto">
            <a:xfrm>
              <a:off x="-933450" y="8559801"/>
              <a:ext cx="149225" cy="146050"/>
            </a:xfrm>
            <a:custGeom>
              <a:avLst/>
              <a:gdLst>
                <a:gd name="T0" fmla="*/ 57 w 114"/>
                <a:gd name="T1" fmla="*/ 0 h 112"/>
                <a:gd name="T2" fmla="*/ 0 w 114"/>
                <a:gd name="T3" fmla="*/ 56 h 112"/>
                <a:gd name="T4" fmla="*/ 57 w 114"/>
                <a:gd name="T5" fmla="*/ 112 h 112"/>
                <a:gd name="T6" fmla="*/ 114 w 114"/>
                <a:gd name="T7" fmla="*/ 56 h 112"/>
                <a:gd name="T8" fmla="*/ 57 w 114"/>
                <a:gd name="T9" fmla="*/ 0 h 112"/>
                <a:gd name="T10" fmla="*/ 57 w 114"/>
                <a:gd name="T11" fmla="*/ 92 h 112"/>
                <a:gd name="T12" fmla="*/ 21 w 114"/>
                <a:gd name="T13" fmla="*/ 56 h 112"/>
                <a:gd name="T14" fmla="*/ 57 w 114"/>
                <a:gd name="T15" fmla="*/ 20 h 112"/>
                <a:gd name="T16" fmla="*/ 92 w 114"/>
                <a:gd name="T17" fmla="*/ 56 h 112"/>
                <a:gd name="T18" fmla="*/ 57 w 114"/>
                <a:gd name="T19" fmla="*/ 9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12">
                  <a:moveTo>
                    <a:pt x="57" y="0"/>
                  </a:moveTo>
                  <a:cubicBezTo>
                    <a:pt x="25" y="0"/>
                    <a:pt x="0" y="25"/>
                    <a:pt x="0" y="56"/>
                  </a:cubicBezTo>
                  <a:cubicBezTo>
                    <a:pt x="0" y="87"/>
                    <a:pt x="25" y="112"/>
                    <a:pt x="57" y="112"/>
                  </a:cubicBezTo>
                  <a:cubicBezTo>
                    <a:pt x="88" y="112"/>
                    <a:pt x="114" y="87"/>
                    <a:pt x="114" y="56"/>
                  </a:cubicBezTo>
                  <a:cubicBezTo>
                    <a:pt x="114" y="25"/>
                    <a:pt x="88" y="0"/>
                    <a:pt x="57" y="0"/>
                  </a:cubicBezTo>
                  <a:close/>
                  <a:moveTo>
                    <a:pt x="57" y="92"/>
                  </a:moveTo>
                  <a:cubicBezTo>
                    <a:pt x="37" y="92"/>
                    <a:pt x="21" y="76"/>
                    <a:pt x="21" y="56"/>
                  </a:cubicBezTo>
                  <a:cubicBezTo>
                    <a:pt x="21" y="36"/>
                    <a:pt x="37" y="20"/>
                    <a:pt x="57" y="20"/>
                  </a:cubicBezTo>
                  <a:cubicBezTo>
                    <a:pt x="76" y="20"/>
                    <a:pt x="92" y="36"/>
                    <a:pt x="92" y="56"/>
                  </a:cubicBezTo>
                  <a:cubicBezTo>
                    <a:pt x="92" y="76"/>
                    <a:pt x="77" y="92"/>
                    <a:pt x="57" y="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5" name="Freeform 30">
              <a:extLst>
                <a:ext uri="{FF2B5EF4-FFF2-40B4-BE49-F238E27FC236}">
                  <a16:creationId xmlns:a16="http://schemas.microsoft.com/office/drawing/2014/main" id="{C1F96219-55B8-4FB2-B4C4-E6F5A5AF8FC1}"/>
                </a:ext>
              </a:extLst>
            </p:cNvPr>
            <p:cNvSpPr>
              <a:spLocks noEditPoints="1"/>
            </p:cNvSpPr>
            <p:nvPr/>
          </p:nvSpPr>
          <p:spPr bwMode="auto">
            <a:xfrm>
              <a:off x="-371475" y="8526463"/>
              <a:ext cx="152400" cy="174625"/>
            </a:xfrm>
            <a:custGeom>
              <a:avLst/>
              <a:gdLst>
                <a:gd name="T0" fmla="*/ 48 w 116"/>
                <a:gd name="T1" fmla="*/ 0 h 135"/>
                <a:gd name="T2" fmla="*/ 5 w 116"/>
                <a:gd name="T3" fmla="*/ 0 h 135"/>
                <a:gd name="T4" fmla="*/ 0 w 116"/>
                <a:gd name="T5" fmla="*/ 4 h 135"/>
                <a:gd name="T6" fmla="*/ 0 w 116"/>
                <a:gd name="T7" fmla="*/ 131 h 135"/>
                <a:gd name="T8" fmla="*/ 5 w 116"/>
                <a:gd name="T9" fmla="*/ 135 h 135"/>
                <a:gd name="T10" fmla="*/ 48 w 116"/>
                <a:gd name="T11" fmla="*/ 135 h 135"/>
                <a:gd name="T12" fmla="*/ 116 w 116"/>
                <a:gd name="T13" fmla="*/ 68 h 135"/>
                <a:gd name="T14" fmla="*/ 48 w 116"/>
                <a:gd name="T15" fmla="*/ 0 h 135"/>
                <a:gd name="T16" fmla="*/ 48 w 116"/>
                <a:gd name="T17" fmla="*/ 115 h 135"/>
                <a:gd name="T18" fmla="*/ 21 w 116"/>
                <a:gd name="T19" fmla="*/ 115 h 135"/>
                <a:gd name="T20" fmla="*/ 21 w 116"/>
                <a:gd name="T21" fmla="*/ 20 h 135"/>
                <a:gd name="T22" fmla="*/ 48 w 116"/>
                <a:gd name="T23" fmla="*/ 20 h 135"/>
                <a:gd name="T24" fmla="*/ 95 w 116"/>
                <a:gd name="T25" fmla="*/ 68 h 135"/>
                <a:gd name="T26" fmla="*/ 48 w 116"/>
                <a:gd name="T27" fmla="*/ 115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6" h="135">
                  <a:moveTo>
                    <a:pt x="48" y="0"/>
                  </a:moveTo>
                  <a:cubicBezTo>
                    <a:pt x="5" y="0"/>
                    <a:pt x="5" y="0"/>
                    <a:pt x="5" y="0"/>
                  </a:cubicBezTo>
                  <a:cubicBezTo>
                    <a:pt x="2" y="0"/>
                    <a:pt x="0" y="2"/>
                    <a:pt x="0" y="4"/>
                  </a:cubicBezTo>
                  <a:cubicBezTo>
                    <a:pt x="0" y="131"/>
                    <a:pt x="0" y="131"/>
                    <a:pt x="0" y="131"/>
                  </a:cubicBezTo>
                  <a:cubicBezTo>
                    <a:pt x="0" y="134"/>
                    <a:pt x="2" y="135"/>
                    <a:pt x="5" y="135"/>
                  </a:cubicBezTo>
                  <a:cubicBezTo>
                    <a:pt x="48" y="135"/>
                    <a:pt x="48" y="135"/>
                    <a:pt x="48" y="135"/>
                  </a:cubicBezTo>
                  <a:cubicBezTo>
                    <a:pt x="85" y="135"/>
                    <a:pt x="116" y="105"/>
                    <a:pt x="116" y="68"/>
                  </a:cubicBezTo>
                  <a:cubicBezTo>
                    <a:pt x="116" y="30"/>
                    <a:pt x="85" y="0"/>
                    <a:pt x="48" y="0"/>
                  </a:cubicBezTo>
                  <a:close/>
                  <a:moveTo>
                    <a:pt x="48" y="115"/>
                  </a:moveTo>
                  <a:cubicBezTo>
                    <a:pt x="21" y="115"/>
                    <a:pt x="21" y="115"/>
                    <a:pt x="21" y="115"/>
                  </a:cubicBezTo>
                  <a:cubicBezTo>
                    <a:pt x="21" y="20"/>
                    <a:pt x="21" y="20"/>
                    <a:pt x="21" y="20"/>
                  </a:cubicBezTo>
                  <a:cubicBezTo>
                    <a:pt x="48" y="20"/>
                    <a:pt x="48" y="20"/>
                    <a:pt x="48" y="20"/>
                  </a:cubicBezTo>
                  <a:cubicBezTo>
                    <a:pt x="74" y="20"/>
                    <a:pt x="95" y="41"/>
                    <a:pt x="95" y="68"/>
                  </a:cubicBezTo>
                  <a:cubicBezTo>
                    <a:pt x="95" y="94"/>
                    <a:pt x="74" y="115"/>
                    <a:pt x="48" y="1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6" name="Freeform 31">
              <a:extLst>
                <a:ext uri="{FF2B5EF4-FFF2-40B4-BE49-F238E27FC236}">
                  <a16:creationId xmlns:a16="http://schemas.microsoft.com/office/drawing/2014/main" id="{C4F8E216-FC0E-43CF-ACD3-66D03037EBC8}"/>
                </a:ext>
              </a:extLst>
            </p:cNvPr>
            <p:cNvSpPr>
              <a:spLocks/>
            </p:cNvSpPr>
            <p:nvPr/>
          </p:nvSpPr>
          <p:spPr bwMode="auto">
            <a:xfrm>
              <a:off x="-423862" y="8526463"/>
              <a:ext cx="26988" cy="174625"/>
            </a:xfrm>
            <a:custGeom>
              <a:avLst/>
              <a:gdLst>
                <a:gd name="T0" fmla="*/ 17 w 21"/>
                <a:gd name="T1" fmla="*/ 0 h 135"/>
                <a:gd name="T2" fmla="*/ 4 w 21"/>
                <a:gd name="T3" fmla="*/ 0 h 135"/>
                <a:gd name="T4" fmla="*/ 0 w 21"/>
                <a:gd name="T5" fmla="*/ 4 h 135"/>
                <a:gd name="T6" fmla="*/ 0 w 21"/>
                <a:gd name="T7" fmla="*/ 131 h 135"/>
                <a:gd name="T8" fmla="*/ 4 w 21"/>
                <a:gd name="T9" fmla="*/ 135 h 135"/>
                <a:gd name="T10" fmla="*/ 17 w 21"/>
                <a:gd name="T11" fmla="*/ 135 h 135"/>
                <a:gd name="T12" fmla="*/ 21 w 21"/>
                <a:gd name="T13" fmla="*/ 131 h 135"/>
                <a:gd name="T14" fmla="*/ 21 w 21"/>
                <a:gd name="T15" fmla="*/ 4 h 135"/>
                <a:gd name="T16" fmla="*/ 17 w 21"/>
                <a:gd name="T17"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135">
                  <a:moveTo>
                    <a:pt x="17" y="0"/>
                  </a:moveTo>
                  <a:cubicBezTo>
                    <a:pt x="4" y="0"/>
                    <a:pt x="4" y="0"/>
                    <a:pt x="4" y="0"/>
                  </a:cubicBezTo>
                  <a:cubicBezTo>
                    <a:pt x="2" y="0"/>
                    <a:pt x="0" y="2"/>
                    <a:pt x="0" y="4"/>
                  </a:cubicBezTo>
                  <a:cubicBezTo>
                    <a:pt x="0" y="131"/>
                    <a:pt x="0" y="131"/>
                    <a:pt x="0" y="131"/>
                  </a:cubicBezTo>
                  <a:cubicBezTo>
                    <a:pt x="0" y="134"/>
                    <a:pt x="2" y="135"/>
                    <a:pt x="4" y="135"/>
                  </a:cubicBezTo>
                  <a:cubicBezTo>
                    <a:pt x="17" y="135"/>
                    <a:pt x="17" y="135"/>
                    <a:pt x="17" y="135"/>
                  </a:cubicBezTo>
                  <a:cubicBezTo>
                    <a:pt x="19" y="135"/>
                    <a:pt x="21" y="134"/>
                    <a:pt x="21" y="131"/>
                  </a:cubicBezTo>
                  <a:cubicBezTo>
                    <a:pt x="21" y="4"/>
                    <a:pt x="21" y="4"/>
                    <a:pt x="21" y="4"/>
                  </a:cubicBezTo>
                  <a:cubicBezTo>
                    <a:pt x="21" y="2"/>
                    <a:pt x="19" y="0"/>
                    <a:pt x="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7" name="Freeform 32">
              <a:extLst>
                <a:ext uri="{FF2B5EF4-FFF2-40B4-BE49-F238E27FC236}">
                  <a16:creationId xmlns:a16="http://schemas.microsoft.com/office/drawing/2014/main" id="{B77CC1E3-9F13-44CA-B9C8-85AC08AEE99B}"/>
                </a:ext>
              </a:extLst>
            </p:cNvPr>
            <p:cNvSpPr>
              <a:spLocks/>
            </p:cNvSpPr>
            <p:nvPr/>
          </p:nvSpPr>
          <p:spPr bwMode="auto">
            <a:xfrm>
              <a:off x="-36512" y="8534401"/>
              <a:ext cx="71438" cy="171450"/>
            </a:xfrm>
            <a:custGeom>
              <a:avLst/>
              <a:gdLst>
                <a:gd name="T0" fmla="*/ 50 w 55"/>
                <a:gd name="T1" fmla="*/ 112 h 131"/>
                <a:gd name="T2" fmla="*/ 47 w 55"/>
                <a:gd name="T3" fmla="*/ 109 h 131"/>
                <a:gd name="T4" fmla="*/ 44 w 55"/>
                <a:gd name="T5" fmla="*/ 110 h 131"/>
                <a:gd name="T6" fmla="*/ 39 w 55"/>
                <a:gd name="T7" fmla="*/ 111 h 131"/>
                <a:gd name="T8" fmla="*/ 32 w 55"/>
                <a:gd name="T9" fmla="*/ 105 h 131"/>
                <a:gd name="T10" fmla="*/ 32 w 55"/>
                <a:gd name="T11" fmla="*/ 42 h 131"/>
                <a:gd name="T12" fmla="*/ 49 w 55"/>
                <a:gd name="T13" fmla="*/ 42 h 131"/>
                <a:gd name="T14" fmla="*/ 53 w 55"/>
                <a:gd name="T15" fmla="*/ 38 h 131"/>
                <a:gd name="T16" fmla="*/ 53 w 55"/>
                <a:gd name="T17" fmla="*/ 26 h 131"/>
                <a:gd name="T18" fmla="*/ 49 w 55"/>
                <a:gd name="T19" fmla="*/ 22 h 131"/>
                <a:gd name="T20" fmla="*/ 32 w 55"/>
                <a:gd name="T21" fmla="*/ 22 h 131"/>
                <a:gd name="T22" fmla="*/ 32 w 55"/>
                <a:gd name="T23" fmla="*/ 4 h 131"/>
                <a:gd name="T24" fmla="*/ 28 w 55"/>
                <a:gd name="T25" fmla="*/ 0 h 131"/>
                <a:gd name="T26" fmla="*/ 16 w 55"/>
                <a:gd name="T27" fmla="*/ 0 h 131"/>
                <a:gd name="T28" fmla="*/ 12 w 55"/>
                <a:gd name="T29" fmla="*/ 4 h 131"/>
                <a:gd name="T30" fmla="*/ 12 w 55"/>
                <a:gd name="T31" fmla="*/ 22 h 131"/>
                <a:gd name="T32" fmla="*/ 4 w 55"/>
                <a:gd name="T33" fmla="*/ 22 h 131"/>
                <a:gd name="T34" fmla="*/ 0 w 55"/>
                <a:gd name="T35" fmla="*/ 26 h 131"/>
                <a:gd name="T36" fmla="*/ 0 w 55"/>
                <a:gd name="T37" fmla="*/ 38 h 131"/>
                <a:gd name="T38" fmla="*/ 4 w 55"/>
                <a:gd name="T39" fmla="*/ 42 h 131"/>
                <a:gd name="T40" fmla="*/ 12 w 55"/>
                <a:gd name="T41" fmla="*/ 42 h 131"/>
                <a:gd name="T42" fmla="*/ 12 w 55"/>
                <a:gd name="T43" fmla="*/ 106 h 131"/>
                <a:gd name="T44" fmla="*/ 39 w 55"/>
                <a:gd name="T45" fmla="*/ 131 h 131"/>
                <a:gd name="T46" fmla="*/ 53 w 55"/>
                <a:gd name="T47" fmla="*/ 127 h 131"/>
                <a:gd name="T48" fmla="*/ 54 w 55"/>
                <a:gd name="T49" fmla="*/ 122 h 131"/>
                <a:gd name="T50" fmla="*/ 50 w 55"/>
                <a:gd name="T51" fmla="*/ 112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5" h="131">
                  <a:moveTo>
                    <a:pt x="50" y="112"/>
                  </a:moveTo>
                  <a:cubicBezTo>
                    <a:pt x="50" y="110"/>
                    <a:pt x="49" y="109"/>
                    <a:pt x="47" y="109"/>
                  </a:cubicBezTo>
                  <a:cubicBezTo>
                    <a:pt x="46" y="109"/>
                    <a:pt x="45" y="109"/>
                    <a:pt x="44" y="110"/>
                  </a:cubicBezTo>
                  <a:cubicBezTo>
                    <a:pt x="42" y="111"/>
                    <a:pt x="41" y="111"/>
                    <a:pt x="39" y="111"/>
                  </a:cubicBezTo>
                  <a:cubicBezTo>
                    <a:pt x="34" y="111"/>
                    <a:pt x="32" y="110"/>
                    <a:pt x="32" y="105"/>
                  </a:cubicBezTo>
                  <a:cubicBezTo>
                    <a:pt x="32" y="42"/>
                    <a:pt x="32" y="42"/>
                    <a:pt x="32" y="42"/>
                  </a:cubicBezTo>
                  <a:cubicBezTo>
                    <a:pt x="49" y="42"/>
                    <a:pt x="49" y="42"/>
                    <a:pt x="49" y="42"/>
                  </a:cubicBezTo>
                  <a:cubicBezTo>
                    <a:pt x="51" y="42"/>
                    <a:pt x="53" y="40"/>
                    <a:pt x="53" y="38"/>
                  </a:cubicBezTo>
                  <a:cubicBezTo>
                    <a:pt x="53" y="26"/>
                    <a:pt x="53" y="26"/>
                    <a:pt x="53" y="26"/>
                  </a:cubicBezTo>
                  <a:cubicBezTo>
                    <a:pt x="53" y="24"/>
                    <a:pt x="51" y="22"/>
                    <a:pt x="49" y="22"/>
                  </a:cubicBezTo>
                  <a:cubicBezTo>
                    <a:pt x="32" y="22"/>
                    <a:pt x="32" y="22"/>
                    <a:pt x="32" y="22"/>
                  </a:cubicBezTo>
                  <a:cubicBezTo>
                    <a:pt x="32" y="4"/>
                    <a:pt x="32" y="4"/>
                    <a:pt x="32" y="4"/>
                  </a:cubicBezTo>
                  <a:cubicBezTo>
                    <a:pt x="32" y="2"/>
                    <a:pt x="31" y="0"/>
                    <a:pt x="28" y="0"/>
                  </a:cubicBezTo>
                  <a:cubicBezTo>
                    <a:pt x="16" y="0"/>
                    <a:pt x="16" y="0"/>
                    <a:pt x="16" y="0"/>
                  </a:cubicBezTo>
                  <a:cubicBezTo>
                    <a:pt x="13" y="0"/>
                    <a:pt x="12" y="2"/>
                    <a:pt x="12" y="4"/>
                  </a:cubicBezTo>
                  <a:cubicBezTo>
                    <a:pt x="12" y="22"/>
                    <a:pt x="12" y="22"/>
                    <a:pt x="12" y="22"/>
                  </a:cubicBezTo>
                  <a:cubicBezTo>
                    <a:pt x="4" y="22"/>
                    <a:pt x="4" y="22"/>
                    <a:pt x="4" y="22"/>
                  </a:cubicBezTo>
                  <a:cubicBezTo>
                    <a:pt x="2" y="22"/>
                    <a:pt x="0" y="24"/>
                    <a:pt x="0" y="26"/>
                  </a:cubicBezTo>
                  <a:cubicBezTo>
                    <a:pt x="0" y="38"/>
                    <a:pt x="0" y="38"/>
                    <a:pt x="0" y="38"/>
                  </a:cubicBezTo>
                  <a:cubicBezTo>
                    <a:pt x="0" y="40"/>
                    <a:pt x="2" y="42"/>
                    <a:pt x="4" y="42"/>
                  </a:cubicBezTo>
                  <a:cubicBezTo>
                    <a:pt x="12" y="42"/>
                    <a:pt x="12" y="42"/>
                    <a:pt x="12" y="42"/>
                  </a:cubicBezTo>
                  <a:cubicBezTo>
                    <a:pt x="12" y="106"/>
                    <a:pt x="12" y="106"/>
                    <a:pt x="12" y="106"/>
                  </a:cubicBezTo>
                  <a:cubicBezTo>
                    <a:pt x="12" y="121"/>
                    <a:pt x="23" y="131"/>
                    <a:pt x="39" y="131"/>
                  </a:cubicBezTo>
                  <a:cubicBezTo>
                    <a:pt x="43" y="131"/>
                    <a:pt x="48" y="130"/>
                    <a:pt x="53" y="127"/>
                  </a:cubicBezTo>
                  <a:cubicBezTo>
                    <a:pt x="54" y="126"/>
                    <a:pt x="55" y="124"/>
                    <a:pt x="54" y="122"/>
                  </a:cubicBezTo>
                  <a:lnTo>
                    <a:pt x="5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8" name="Freeform 33">
              <a:extLst>
                <a:ext uri="{FF2B5EF4-FFF2-40B4-BE49-F238E27FC236}">
                  <a16:creationId xmlns:a16="http://schemas.microsoft.com/office/drawing/2014/main" id="{1D41D0AD-FA06-4CF1-BC14-56F2C4958054}"/>
                </a:ext>
              </a:extLst>
            </p:cNvPr>
            <p:cNvSpPr>
              <a:spLocks/>
            </p:cNvSpPr>
            <p:nvPr/>
          </p:nvSpPr>
          <p:spPr bwMode="auto">
            <a:xfrm>
              <a:off x="204788" y="8669338"/>
              <a:ext cx="34925" cy="33338"/>
            </a:xfrm>
            <a:custGeom>
              <a:avLst/>
              <a:gdLst>
                <a:gd name="T0" fmla="*/ 24 w 26"/>
                <a:gd name="T1" fmla="*/ 9 h 26"/>
                <a:gd name="T2" fmla="*/ 7 w 26"/>
                <a:gd name="T3" fmla="*/ 2 h 26"/>
                <a:gd name="T4" fmla="*/ 1 w 26"/>
                <a:gd name="T5" fmla="*/ 9 h 26"/>
                <a:gd name="T6" fmla="*/ 1 w 26"/>
                <a:gd name="T7" fmla="*/ 19 h 26"/>
                <a:gd name="T8" fmla="*/ 8 w 26"/>
                <a:gd name="T9" fmla="*/ 25 h 26"/>
                <a:gd name="T10" fmla="*/ 12 w 26"/>
                <a:gd name="T11" fmla="*/ 26 h 26"/>
                <a:gd name="T12" fmla="*/ 17 w 26"/>
                <a:gd name="T13" fmla="*/ 25 h 26"/>
                <a:gd name="T14" fmla="*/ 24 w 26"/>
                <a:gd name="T15" fmla="*/ 9 h 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 h="26">
                  <a:moveTo>
                    <a:pt x="24" y="9"/>
                  </a:moveTo>
                  <a:cubicBezTo>
                    <a:pt x="21" y="3"/>
                    <a:pt x="14" y="0"/>
                    <a:pt x="7" y="2"/>
                  </a:cubicBezTo>
                  <a:cubicBezTo>
                    <a:pt x="4" y="4"/>
                    <a:pt x="2" y="6"/>
                    <a:pt x="1" y="9"/>
                  </a:cubicBezTo>
                  <a:cubicBezTo>
                    <a:pt x="0" y="12"/>
                    <a:pt x="0" y="16"/>
                    <a:pt x="1" y="19"/>
                  </a:cubicBezTo>
                  <a:cubicBezTo>
                    <a:pt x="2" y="22"/>
                    <a:pt x="5" y="24"/>
                    <a:pt x="8" y="25"/>
                  </a:cubicBezTo>
                  <a:cubicBezTo>
                    <a:pt x="9" y="26"/>
                    <a:pt x="11" y="26"/>
                    <a:pt x="12" y="26"/>
                  </a:cubicBezTo>
                  <a:cubicBezTo>
                    <a:pt x="14" y="26"/>
                    <a:pt x="16" y="26"/>
                    <a:pt x="17" y="25"/>
                  </a:cubicBezTo>
                  <a:cubicBezTo>
                    <a:pt x="24" y="22"/>
                    <a:pt x="26" y="15"/>
                    <a:pt x="24"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9" name="Freeform 34">
              <a:extLst>
                <a:ext uri="{FF2B5EF4-FFF2-40B4-BE49-F238E27FC236}">
                  <a16:creationId xmlns:a16="http://schemas.microsoft.com/office/drawing/2014/main" id="{24081DBF-0F2F-4A46-A1AB-76ED9C061812}"/>
                </a:ext>
              </a:extLst>
            </p:cNvPr>
            <p:cNvSpPr>
              <a:spLocks noEditPoints="1"/>
            </p:cNvSpPr>
            <p:nvPr/>
          </p:nvSpPr>
          <p:spPr bwMode="auto">
            <a:xfrm>
              <a:off x="-763587" y="8526463"/>
              <a:ext cx="149225" cy="179388"/>
            </a:xfrm>
            <a:custGeom>
              <a:avLst/>
              <a:gdLst>
                <a:gd name="T0" fmla="*/ 59 w 114"/>
                <a:gd name="T1" fmla="*/ 26 h 138"/>
                <a:gd name="T2" fmla="*/ 21 w 114"/>
                <a:gd name="T3" fmla="*/ 42 h 138"/>
                <a:gd name="T4" fmla="*/ 21 w 114"/>
                <a:gd name="T5" fmla="*/ 4 h 138"/>
                <a:gd name="T6" fmla="*/ 17 w 114"/>
                <a:gd name="T7" fmla="*/ 0 h 138"/>
                <a:gd name="T8" fmla="*/ 5 w 114"/>
                <a:gd name="T9" fmla="*/ 0 h 138"/>
                <a:gd name="T10" fmla="*/ 0 w 114"/>
                <a:gd name="T11" fmla="*/ 4 h 138"/>
                <a:gd name="T12" fmla="*/ 0 w 114"/>
                <a:gd name="T13" fmla="*/ 131 h 138"/>
                <a:gd name="T14" fmla="*/ 5 w 114"/>
                <a:gd name="T15" fmla="*/ 135 h 138"/>
                <a:gd name="T16" fmla="*/ 17 w 114"/>
                <a:gd name="T17" fmla="*/ 135 h 138"/>
                <a:gd name="T18" fmla="*/ 21 w 114"/>
                <a:gd name="T19" fmla="*/ 131 h 138"/>
                <a:gd name="T20" fmla="*/ 21 w 114"/>
                <a:gd name="T21" fmla="*/ 123 h 138"/>
                <a:gd name="T22" fmla="*/ 59 w 114"/>
                <a:gd name="T23" fmla="*/ 138 h 138"/>
                <a:gd name="T24" fmla="*/ 114 w 114"/>
                <a:gd name="T25" fmla="*/ 82 h 138"/>
                <a:gd name="T26" fmla="*/ 59 w 114"/>
                <a:gd name="T27" fmla="*/ 26 h 138"/>
                <a:gd name="T28" fmla="*/ 57 w 114"/>
                <a:gd name="T29" fmla="*/ 118 h 138"/>
                <a:gd name="T30" fmla="*/ 21 w 114"/>
                <a:gd name="T31" fmla="*/ 82 h 138"/>
                <a:gd name="T32" fmla="*/ 57 w 114"/>
                <a:gd name="T33" fmla="*/ 46 h 138"/>
                <a:gd name="T34" fmla="*/ 93 w 114"/>
                <a:gd name="T35" fmla="*/ 82 h 138"/>
                <a:gd name="T36" fmla="*/ 57 w 114"/>
                <a:gd name="T37" fmla="*/ 118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4" h="138">
                  <a:moveTo>
                    <a:pt x="59" y="26"/>
                  </a:moveTo>
                  <a:cubicBezTo>
                    <a:pt x="41" y="26"/>
                    <a:pt x="29" y="34"/>
                    <a:pt x="21" y="42"/>
                  </a:cubicBezTo>
                  <a:cubicBezTo>
                    <a:pt x="21" y="4"/>
                    <a:pt x="21" y="4"/>
                    <a:pt x="21" y="4"/>
                  </a:cubicBezTo>
                  <a:cubicBezTo>
                    <a:pt x="21" y="2"/>
                    <a:pt x="19" y="0"/>
                    <a:pt x="17" y="0"/>
                  </a:cubicBezTo>
                  <a:cubicBezTo>
                    <a:pt x="5" y="0"/>
                    <a:pt x="5" y="0"/>
                    <a:pt x="5" y="0"/>
                  </a:cubicBezTo>
                  <a:cubicBezTo>
                    <a:pt x="2" y="0"/>
                    <a:pt x="0" y="2"/>
                    <a:pt x="0" y="4"/>
                  </a:cubicBezTo>
                  <a:cubicBezTo>
                    <a:pt x="0" y="131"/>
                    <a:pt x="0" y="131"/>
                    <a:pt x="0" y="131"/>
                  </a:cubicBezTo>
                  <a:cubicBezTo>
                    <a:pt x="0" y="134"/>
                    <a:pt x="2" y="135"/>
                    <a:pt x="5" y="135"/>
                  </a:cubicBezTo>
                  <a:cubicBezTo>
                    <a:pt x="17" y="135"/>
                    <a:pt x="17" y="135"/>
                    <a:pt x="17" y="135"/>
                  </a:cubicBezTo>
                  <a:cubicBezTo>
                    <a:pt x="19" y="135"/>
                    <a:pt x="21" y="134"/>
                    <a:pt x="21" y="131"/>
                  </a:cubicBezTo>
                  <a:cubicBezTo>
                    <a:pt x="21" y="123"/>
                    <a:pt x="21" y="123"/>
                    <a:pt x="21" y="123"/>
                  </a:cubicBezTo>
                  <a:cubicBezTo>
                    <a:pt x="29" y="131"/>
                    <a:pt x="41" y="138"/>
                    <a:pt x="59" y="138"/>
                  </a:cubicBezTo>
                  <a:cubicBezTo>
                    <a:pt x="90" y="138"/>
                    <a:pt x="114" y="114"/>
                    <a:pt x="114" y="82"/>
                  </a:cubicBezTo>
                  <a:cubicBezTo>
                    <a:pt x="114" y="51"/>
                    <a:pt x="90" y="26"/>
                    <a:pt x="59" y="26"/>
                  </a:cubicBezTo>
                  <a:close/>
                  <a:moveTo>
                    <a:pt x="57" y="118"/>
                  </a:moveTo>
                  <a:cubicBezTo>
                    <a:pt x="37" y="118"/>
                    <a:pt x="21" y="102"/>
                    <a:pt x="21" y="82"/>
                  </a:cubicBezTo>
                  <a:cubicBezTo>
                    <a:pt x="21" y="62"/>
                    <a:pt x="37" y="46"/>
                    <a:pt x="57" y="46"/>
                  </a:cubicBezTo>
                  <a:cubicBezTo>
                    <a:pt x="77" y="46"/>
                    <a:pt x="93" y="62"/>
                    <a:pt x="93" y="82"/>
                  </a:cubicBezTo>
                  <a:cubicBezTo>
                    <a:pt x="93" y="102"/>
                    <a:pt x="77" y="118"/>
                    <a:pt x="57" y="1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0" name="Freeform 35">
              <a:extLst>
                <a:ext uri="{FF2B5EF4-FFF2-40B4-BE49-F238E27FC236}">
                  <a16:creationId xmlns:a16="http://schemas.microsoft.com/office/drawing/2014/main" id="{52C11310-8115-4B49-BF0F-D3EE7454CA58}"/>
                </a:ext>
              </a:extLst>
            </p:cNvPr>
            <p:cNvSpPr>
              <a:spLocks noEditPoints="1"/>
            </p:cNvSpPr>
            <p:nvPr/>
          </p:nvSpPr>
          <p:spPr bwMode="auto">
            <a:xfrm>
              <a:off x="41275" y="8559801"/>
              <a:ext cx="147638" cy="146050"/>
            </a:xfrm>
            <a:custGeom>
              <a:avLst/>
              <a:gdLst>
                <a:gd name="T0" fmla="*/ 110 w 114"/>
                <a:gd name="T1" fmla="*/ 3 h 112"/>
                <a:gd name="T2" fmla="*/ 97 w 114"/>
                <a:gd name="T3" fmla="*/ 3 h 112"/>
                <a:gd name="T4" fmla="*/ 93 w 114"/>
                <a:gd name="T5" fmla="*/ 7 h 112"/>
                <a:gd name="T6" fmla="*/ 93 w 114"/>
                <a:gd name="T7" fmla="*/ 16 h 112"/>
                <a:gd name="T8" fmla="*/ 56 w 114"/>
                <a:gd name="T9" fmla="*/ 0 h 112"/>
                <a:gd name="T10" fmla="*/ 0 w 114"/>
                <a:gd name="T11" fmla="*/ 56 h 112"/>
                <a:gd name="T12" fmla="*/ 56 w 114"/>
                <a:gd name="T13" fmla="*/ 112 h 112"/>
                <a:gd name="T14" fmla="*/ 93 w 114"/>
                <a:gd name="T15" fmla="*/ 97 h 112"/>
                <a:gd name="T16" fmla="*/ 93 w 114"/>
                <a:gd name="T17" fmla="*/ 105 h 112"/>
                <a:gd name="T18" fmla="*/ 97 w 114"/>
                <a:gd name="T19" fmla="*/ 109 h 112"/>
                <a:gd name="T20" fmla="*/ 110 w 114"/>
                <a:gd name="T21" fmla="*/ 109 h 112"/>
                <a:gd name="T22" fmla="*/ 114 w 114"/>
                <a:gd name="T23" fmla="*/ 105 h 112"/>
                <a:gd name="T24" fmla="*/ 114 w 114"/>
                <a:gd name="T25" fmla="*/ 7 h 112"/>
                <a:gd name="T26" fmla="*/ 110 w 114"/>
                <a:gd name="T27" fmla="*/ 3 h 112"/>
                <a:gd name="T28" fmla="*/ 57 w 114"/>
                <a:gd name="T29" fmla="*/ 92 h 112"/>
                <a:gd name="T30" fmla="*/ 21 w 114"/>
                <a:gd name="T31" fmla="*/ 56 h 112"/>
                <a:gd name="T32" fmla="*/ 57 w 114"/>
                <a:gd name="T33" fmla="*/ 20 h 112"/>
                <a:gd name="T34" fmla="*/ 93 w 114"/>
                <a:gd name="T35" fmla="*/ 56 h 112"/>
                <a:gd name="T36" fmla="*/ 57 w 114"/>
                <a:gd name="T37" fmla="*/ 9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4" h="112">
                  <a:moveTo>
                    <a:pt x="110" y="3"/>
                  </a:moveTo>
                  <a:cubicBezTo>
                    <a:pt x="97" y="3"/>
                    <a:pt x="97" y="3"/>
                    <a:pt x="97" y="3"/>
                  </a:cubicBezTo>
                  <a:cubicBezTo>
                    <a:pt x="95" y="3"/>
                    <a:pt x="93" y="5"/>
                    <a:pt x="93" y="7"/>
                  </a:cubicBezTo>
                  <a:cubicBezTo>
                    <a:pt x="93" y="16"/>
                    <a:pt x="93" y="16"/>
                    <a:pt x="93" y="16"/>
                  </a:cubicBezTo>
                  <a:cubicBezTo>
                    <a:pt x="85" y="8"/>
                    <a:pt x="73" y="0"/>
                    <a:pt x="56" y="0"/>
                  </a:cubicBezTo>
                  <a:cubicBezTo>
                    <a:pt x="24" y="0"/>
                    <a:pt x="0" y="25"/>
                    <a:pt x="0" y="56"/>
                  </a:cubicBezTo>
                  <a:cubicBezTo>
                    <a:pt x="0" y="88"/>
                    <a:pt x="24" y="112"/>
                    <a:pt x="56" y="112"/>
                  </a:cubicBezTo>
                  <a:cubicBezTo>
                    <a:pt x="73" y="112"/>
                    <a:pt x="85" y="105"/>
                    <a:pt x="93" y="97"/>
                  </a:cubicBezTo>
                  <a:cubicBezTo>
                    <a:pt x="93" y="105"/>
                    <a:pt x="93" y="105"/>
                    <a:pt x="93" y="105"/>
                  </a:cubicBezTo>
                  <a:cubicBezTo>
                    <a:pt x="93" y="108"/>
                    <a:pt x="95" y="109"/>
                    <a:pt x="97" y="109"/>
                  </a:cubicBezTo>
                  <a:cubicBezTo>
                    <a:pt x="110" y="109"/>
                    <a:pt x="110" y="109"/>
                    <a:pt x="110" y="109"/>
                  </a:cubicBezTo>
                  <a:cubicBezTo>
                    <a:pt x="112" y="109"/>
                    <a:pt x="114" y="108"/>
                    <a:pt x="114" y="105"/>
                  </a:cubicBezTo>
                  <a:cubicBezTo>
                    <a:pt x="114" y="7"/>
                    <a:pt x="114" y="7"/>
                    <a:pt x="114" y="7"/>
                  </a:cubicBezTo>
                  <a:cubicBezTo>
                    <a:pt x="114" y="5"/>
                    <a:pt x="112" y="3"/>
                    <a:pt x="110" y="3"/>
                  </a:cubicBezTo>
                  <a:close/>
                  <a:moveTo>
                    <a:pt x="57" y="92"/>
                  </a:moveTo>
                  <a:cubicBezTo>
                    <a:pt x="37" y="92"/>
                    <a:pt x="21" y="76"/>
                    <a:pt x="21" y="56"/>
                  </a:cubicBezTo>
                  <a:cubicBezTo>
                    <a:pt x="21" y="36"/>
                    <a:pt x="37" y="20"/>
                    <a:pt x="57" y="20"/>
                  </a:cubicBezTo>
                  <a:cubicBezTo>
                    <a:pt x="77" y="20"/>
                    <a:pt x="93" y="36"/>
                    <a:pt x="93" y="56"/>
                  </a:cubicBezTo>
                  <a:cubicBezTo>
                    <a:pt x="93" y="76"/>
                    <a:pt x="77" y="92"/>
                    <a:pt x="57" y="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1" name="Freeform 36">
              <a:extLst>
                <a:ext uri="{FF2B5EF4-FFF2-40B4-BE49-F238E27FC236}">
                  <a16:creationId xmlns:a16="http://schemas.microsoft.com/office/drawing/2014/main" id="{807384C5-66C1-4043-889B-F3D5997FDD53}"/>
                </a:ext>
              </a:extLst>
            </p:cNvPr>
            <p:cNvSpPr>
              <a:spLocks noEditPoints="1"/>
            </p:cNvSpPr>
            <p:nvPr/>
          </p:nvSpPr>
          <p:spPr bwMode="auto">
            <a:xfrm>
              <a:off x="-598487" y="8559801"/>
              <a:ext cx="147638" cy="146050"/>
            </a:xfrm>
            <a:custGeom>
              <a:avLst/>
              <a:gdLst>
                <a:gd name="T0" fmla="*/ 110 w 114"/>
                <a:gd name="T1" fmla="*/ 3 h 112"/>
                <a:gd name="T2" fmla="*/ 97 w 114"/>
                <a:gd name="T3" fmla="*/ 3 h 112"/>
                <a:gd name="T4" fmla="*/ 93 w 114"/>
                <a:gd name="T5" fmla="*/ 7 h 112"/>
                <a:gd name="T6" fmla="*/ 93 w 114"/>
                <a:gd name="T7" fmla="*/ 16 h 112"/>
                <a:gd name="T8" fmla="*/ 56 w 114"/>
                <a:gd name="T9" fmla="*/ 0 h 112"/>
                <a:gd name="T10" fmla="*/ 0 w 114"/>
                <a:gd name="T11" fmla="*/ 56 h 112"/>
                <a:gd name="T12" fmla="*/ 56 w 114"/>
                <a:gd name="T13" fmla="*/ 112 h 112"/>
                <a:gd name="T14" fmla="*/ 93 w 114"/>
                <a:gd name="T15" fmla="*/ 97 h 112"/>
                <a:gd name="T16" fmla="*/ 93 w 114"/>
                <a:gd name="T17" fmla="*/ 105 h 112"/>
                <a:gd name="T18" fmla="*/ 97 w 114"/>
                <a:gd name="T19" fmla="*/ 109 h 112"/>
                <a:gd name="T20" fmla="*/ 110 w 114"/>
                <a:gd name="T21" fmla="*/ 109 h 112"/>
                <a:gd name="T22" fmla="*/ 114 w 114"/>
                <a:gd name="T23" fmla="*/ 105 h 112"/>
                <a:gd name="T24" fmla="*/ 114 w 114"/>
                <a:gd name="T25" fmla="*/ 7 h 112"/>
                <a:gd name="T26" fmla="*/ 110 w 114"/>
                <a:gd name="T27" fmla="*/ 3 h 112"/>
                <a:gd name="T28" fmla="*/ 57 w 114"/>
                <a:gd name="T29" fmla="*/ 92 h 112"/>
                <a:gd name="T30" fmla="*/ 21 w 114"/>
                <a:gd name="T31" fmla="*/ 56 h 112"/>
                <a:gd name="T32" fmla="*/ 57 w 114"/>
                <a:gd name="T33" fmla="*/ 20 h 112"/>
                <a:gd name="T34" fmla="*/ 93 w 114"/>
                <a:gd name="T35" fmla="*/ 56 h 112"/>
                <a:gd name="T36" fmla="*/ 57 w 114"/>
                <a:gd name="T37" fmla="*/ 9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4" h="112">
                  <a:moveTo>
                    <a:pt x="110" y="3"/>
                  </a:moveTo>
                  <a:cubicBezTo>
                    <a:pt x="97" y="3"/>
                    <a:pt x="97" y="3"/>
                    <a:pt x="97" y="3"/>
                  </a:cubicBezTo>
                  <a:cubicBezTo>
                    <a:pt x="95" y="3"/>
                    <a:pt x="93" y="5"/>
                    <a:pt x="93" y="7"/>
                  </a:cubicBezTo>
                  <a:cubicBezTo>
                    <a:pt x="93" y="16"/>
                    <a:pt x="93" y="16"/>
                    <a:pt x="93" y="16"/>
                  </a:cubicBezTo>
                  <a:cubicBezTo>
                    <a:pt x="85" y="8"/>
                    <a:pt x="73" y="0"/>
                    <a:pt x="56" y="0"/>
                  </a:cubicBezTo>
                  <a:cubicBezTo>
                    <a:pt x="25" y="0"/>
                    <a:pt x="0" y="25"/>
                    <a:pt x="0" y="56"/>
                  </a:cubicBezTo>
                  <a:cubicBezTo>
                    <a:pt x="0" y="88"/>
                    <a:pt x="25" y="112"/>
                    <a:pt x="56" y="112"/>
                  </a:cubicBezTo>
                  <a:cubicBezTo>
                    <a:pt x="73" y="112"/>
                    <a:pt x="85" y="105"/>
                    <a:pt x="93" y="97"/>
                  </a:cubicBezTo>
                  <a:cubicBezTo>
                    <a:pt x="93" y="105"/>
                    <a:pt x="93" y="105"/>
                    <a:pt x="93" y="105"/>
                  </a:cubicBezTo>
                  <a:cubicBezTo>
                    <a:pt x="93" y="108"/>
                    <a:pt x="95" y="109"/>
                    <a:pt x="97" y="109"/>
                  </a:cubicBezTo>
                  <a:cubicBezTo>
                    <a:pt x="110" y="109"/>
                    <a:pt x="110" y="109"/>
                    <a:pt x="110" y="109"/>
                  </a:cubicBezTo>
                  <a:cubicBezTo>
                    <a:pt x="112" y="109"/>
                    <a:pt x="114" y="108"/>
                    <a:pt x="114" y="105"/>
                  </a:cubicBezTo>
                  <a:cubicBezTo>
                    <a:pt x="114" y="7"/>
                    <a:pt x="114" y="7"/>
                    <a:pt x="114" y="7"/>
                  </a:cubicBezTo>
                  <a:cubicBezTo>
                    <a:pt x="114" y="5"/>
                    <a:pt x="112" y="3"/>
                    <a:pt x="110" y="3"/>
                  </a:cubicBezTo>
                  <a:close/>
                  <a:moveTo>
                    <a:pt x="57" y="92"/>
                  </a:moveTo>
                  <a:cubicBezTo>
                    <a:pt x="37" y="92"/>
                    <a:pt x="21" y="76"/>
                    <a:pt x="21" y="56"/>
                  </a:cubicBezTo>
                  <a:cubicBezTo>
                    <a:pt x="21" y="36"/>
                    <a:pt x="37" y="20"/>
                    <a:pt x="57" y="20"/>
                  </a:cubicBezTo>
                  <a:cubicBezTo>
                    <a:pt x="77" y="20"/>
                    <a:pt x="93" y="36"/>
                    <a:pt x="93" y="56"/>
                  </a:cubicBezTo>
                  <a:cubicBezTo>
                    <a:pt x="93" y="76"/>
                    <a:pt x="77" y="92"/>
                    <a:pt x="57" y="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spTree>
    <p:extLst>
      <p:ext uri="{BB962C8B-B14F-4D97-AF65-F5344CB8AC3E}">
        <p14:creationId xmlns:p14="http://schemas.microsoft.com/office/powerpoint/2010/main" val="27763662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ver 1">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294FCFE-F152-4FBE-B8CE-515CC68F0E20}"/>
              </a:ext>
            </a:extLst>
          </p:cNvPr>
          <p:cNvSpPr/>
          <p:nvPr userDrawn="1"/>
        </p:nvSpPr>
        <p:spPr>
          <a:xfrm>
            <a:off x="0" y="0"/>
            <a:ext cx="6096000" cy="6858000"/>
          </a:xfrm>
          <a:prstGeom prst="rect">
            <a:avLst/>
          </a:prstGeom>
          <a:solidFill>
            <a:srgbClr val="2311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 Placeholder 4">
            <a:extLst>
              <a:ext uri="{FF2B5EF4-FFF2-40B4-BE49-F238E27FC236}">
                <a16:creationId xmlns:a16="http://schemas.microsoft.com/office/drawing/2014/main" id="{0570BFA8-F003-48DE-A967-1EA4FAFEC6A7}"/>
              </a:ext>
            </a:extLst>
          </p:cNvPr>
          <p:cNvSpPr>
            <a:spLocks noGrp="1"/>
          </p:cNvSpPr>
          <p:nvPr>
            <p:ph type="body" sz="quarter" idx="15" hasCustomPrompt="1"/>
          </p:nvPr>
        </p:nvSpPr>
        <p:spPr>
          <a:xfrm>
            <a:off x="714769" y="4175185"/>
            <a:ext cx="4674665" cy="525248"/>
          </a:xfrm>
          <a:prstGeom prst="rect">
            <a:avLst/>
          </a:prstGeom>
        </p:spPr>
        <p:txBody>
          <a:bodyPr lIns="0" anchor="t"/>
          <a:lstStyle>
            <a:lvl1pPr marL="0" indent="0">
              <a:buNone/>
              <a:defRPr sz="3600" b="1">
                <a:solidFill>
                  <a:schemeClr val="bg1"/>
                </a:solidFill>
                <a:latin typeface="+mn-lt"/>
                <a:cs typeface="Calibri" panose="020F0502020204030204" pitchFamily="34" charset="0"/>
              </a:defRPr>
            </a:lvl1pPr>
            <a:lvl2pPr marL="457200" indent="0">
              <a:buNone/>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Insert title here</a:t>
            </a:r>
          </a:p>
        </p:txBody>
      </p:sp>
      <p:sp>
        <p:nvSpPr>
          <p:cNvPr id="13" name="object 6">
            <a:extLst>
              <a:ext uri="{FF2B5EF4-FFF2-40B4-BE49-F238E27FC236}">
                <a16:creationId xmlns:a16="http://schemas.microsoft.com/office/drawing/2014/main" id="{BA9564C0-6D5A-4F42-9155-FCCCACBD9DB6}"/>
              </a:ext>
            </a:extLst>
          </p:cNvPr>
          <p:cNvSpPr txBox="1"/>
          <p:nvPr userDrawn="1"/>
        </p:nvSpPr>
        <p:spPr>
          <a:xfrm>
            <a:off x="710668" y="1162087"/>
            <a:ext cx="4721506" cy="196879"/>
          </a:xfrm>
          <a:prstGeom prst="rect">
            <a:avLst/>
          </a:prstGeom>
        </p:spPr>
        <p:txBody>
          <a:bodyPr vert="horz" wrap="square" lIns="0" tIns="12095" rIns="0" bIns="0" rtlCol="0">
            <a:spAutoFit/>
          </a:bodyPr>
          <a:lstStyle/>
          <a:p>
            <a:pPr marL="12095" marR="0" lvl="0" indent="0" algn="l" defTabSz="870875" rtl="0" eaLnBrk="1" fontAlgn="auto" latinLnBrk="0" hangingPunct="1">
              <a:lnSpc>
                <a:spcPct val="100000"/>
              </a:lnSpc>
              <a:spcBef>
                <a:spcPts val="95"/>
              </a:spcBef>
              <a:spcAft>
                <a:spcPts val="0"/>
              </a:spcAft>
              <a:buClrTx/>
              <a:buSzTx/>
              <a:buFontTx/>
              <a:buNone/>
              <a:tabLst/>
              <a:defRPr/>
            </a:pPr>
            <a:r>
              <a:rPr kumimoji="0" lang="en-GB" sz="1200" b="0" i="0" u="none" strike="noStrike" kern="1200" cap="none" spc="0" normalizeH="0" baseline="0" noProof="0">
                <a:ln>
                  <a:noFill/>
                </a:ln>
                <a:solidFill>
                  <a:prstClr val="white"/>
                </a:solidFill>
                <a:effectLst/>
                <a:uLnTx/>
                <a:uFillTx/>
                <a:latin typeface="+mn-lt"/>
                <a:ea typeface="+mn-ea"/>
                <a:cs typeface="Myriad Pro"/>
              </a:rPr>
              <a:t>Unique</a:t>
            </a:r>
            <a:r>
              <a:rPr kumimoji="0" lang="en-GB" sz="1200" b="0" i="0" u="none" strike="noStrike" kern="1200" cap="none" spc="-10" normalizeH="0" baseline="0" noProof="0">
                <a:ln>
                  <a:noFill/>
                </a:ln>
                <a:solidFill>
                  <a:prstClr val="white"/>
                </a:solidFill>
                <a:effectLst/>
                <a:uLnTx/>
                <a:uFillTx/>
                <a:latin typeface="+mn-lt"/>
                <a:ea typeface="+mn-ea"/>
                <a:cs typeface="Myriad Pro"/>
              </a:rPr>
              <a:t> </a:t>
            </a:r>
            <a:r>
              <a:rPr kumimoji="0" lang="en-GB" sz="1200" b="0" i="0" u="none" strike="noStrike" kern="1200" cap="none" spc="-5" normalizeH="0" baseline="0" noProof="0">
                <a:ln>
                  <a:noFill/>
                </a:ln>
                <a:solidFill>
                  <a:prstClr val="white"/>
                </a:solidFill>
                <a:effectLst/>
                <a:uLnTx/>
                <a:uFillTx/>
                <a:latin typeface="+mn-lt"/>
                <a:ea typeface="+mn-ea"/>
                <a:cs typeface="Myriad Pro"/>
              </a:rPr>
              <a:t>Data. E</a:t>
            </a:r>
            <a:r>
              <a:rPr kumimoji="0" lang="en-GB" sz="1200" b="0" i="0" u="none" strike="noStrike" kern="1200" cap="none" spc="5" normalizeH="0" baseline="0" noProof="0">
                <a:ln>
                  <a:noFill/>
                </a:ln>
                <a:solidFill>
                  <a:prstClr val="white"/>
                </a:solidFill>
                <a:effectLst/>
                <a:uLnTx/>
                <a:uFillTx/>
                <a:latin typeface="+mn-lt"/>
                <a:ea typeface="+mn-ea"/>
                <a:cs typeface="Myriad Pro"/>
              </a:rPr>
              <a:t>xpert</a:t>
            </a:r>
            <a:r>
              <a:rPr kumimoji="0" lang="en-GB" sz="1200" b="0" i="0" u="none" strike="noStrike" kern="1200" cap="none" spc="-5" normalizeH="0" baseline="0" noProof="0">
                <a:ln>
                  <a:noFill/>
                </a:ln>
                <a:solidFill>
                  <a:prstClr val="white"/>
                </a:solidFill>
                <a:effectLst/>
                <a:uLnTx/>
                <a:uFillTx/>
                <a:latin typeface="+mn-lt"/>
                <a:ea typeface="+mn-ea"/>
                <a:cs typeface="Myriad Pro"/>
              </a:rPr>
              <a:t> Analysis. Innovative Solutions. One Platform.</a:t>
            </a:r>
            <a:endParaRPr kumimoji="0" lang="en-GB" sz="1200" b="0" i="0" u="none" strike="noStrike" kern="1200" cap="none" spc="0" normalizeH="0" baseline="0" noProof="0">
              <a:ln>
                <a:noFill/>
              </a:ln>
              <a:solidFill>
                <a:prstClr val="white"/>
              </a:solidFill>
              <a:effectLst/>
              <a:uLnTx/>
              <a:uFillTx/>
              <a:latin typeface="+mn-lt"/>
              <a:ea typeface="+mn-ea"/>
              <a:cs typeface="Myriad Pro"/>
            </a:endParaRPr>
          </a:p>
        </p:txBody>
      </p:sp>
      <p:grpSp>
        <p:nvGrpSpPr>
          <p:cNvPr id="14" name="Group 13">
            <a:extLst>
              <a:ext uri="{FF2B5EF4-FFF2-40B4-BE49-F238E27FC236}">
                <a16:creationId xmlns:a16="http://schemas.microsoft.com/office/drawing/2014/main" id="{38403C68-1D13-49D4-9F49-C900E1B9A319}"/>
              </a:ext>
            </a:extLst>
          </p:cNvPr>
          <p:cNvGrpSpPr/>
          <p:nvPr userDrawn="1"/>
        </p:nvGrpSpPr>
        <p:grpSpPr>
          <a:xfrm>
            <a:off x="663828" y="674573"/>
            <a:ext cx="1922431" cy="375904"/>
            <a:chOff x="-1538288" y="8450263"/>
            <a:chExt cx="1778001" cy="347663"/>
          </a:xfrm>
          <a:solidFill>
            <a:schemeClr val="bg1"/>
          </a:solidFill>
        </p:grpSpPr>
        <p:sp>
          <p:nvSpPr>
            <p:cNvPr id="15" name="Freeform 22">
              <a:extLst>
                <a:ext uri="{FF2B5EF4-FFF2-40B4-BE49-F238E27FC236}">
                  <a16:creationId xmlns:a16="http://schemas.microsoft.com/office/drawing/2014/main" id="{4BC543F7-1D12-40EC-9366-CDFDBC52209E}"/>
                </a:ext>
              </a:extLst>
            </p:cNvPr>
            <p:cNvSpPr>
              <a:spLocks noEditPoints="1"/>
            </p:cNvSpPr>
            <p:nvPr/>
          </p:nvSpPr>
          <p:spPr bwMode="auto">
            <a:xfrm>
              <a:off x="-203200" y="8559801"/>
              <a:ext cx="149225" cy="146050"/>
            </a:xfrm>
            <a:custGeom>
              <a:avLst/>
              <a:gdLst>
                <a:gd name="T0" fmla="*/ 109 w 114"/>
                <a:gd name="T1" fmla="*/ 3 h 112"/>
                <a:gd name="T2" fmla="*/ 97 w 114"/>
                <a:gd name="T3" fmla="*/ 3 h 112"/>
                <a:gd name="T4" fmla="*/ 93 w 114"/>
                <a:gd name="T5" fmla="*/ 7 h 112"/>
                <a:gd name="T6" fmla="*/ 93 w 114"/>
                <a:gd name="T7" fmla="*/ 16 h 112"/>
                <a:gd name="T8" fmla="*/ 55 w 114"/>
                <a:gd name="T9" fmla="*/ 0 h 112"/>
                <a:gd name="T10" fmla="*/ 0 w 114"/>
                <a:gd name="T11" fmla="*/ 56 h 112"/>
                <a:gd name="T12" fmla="*/ 55 w 114"/>
                <a:gd name="T13" fmla="*/ 112 h 112"/>
                <a:gd name="T14" fmla="*/ 93 w 114"/>
                <a:gd name="T15" fmla="*/ 97 h 112"/>
                <a:gd name="T16" fmla="*/ 93 w 114"/>
                <a:gd name="T17" fmla="*/ 105 h 112"/>
                <a:gd name="T18" fmla="*/ 97 w 114"/>
                <a:gd name="T19" fmla="*/ 109 h 112"/>
                <a:gd name="T20" fmla="*/ 109 w 114"/>
                <a:gd name="T21" fmla="*/ 109 h 112"/>
                <a:gd name="T22" fmla="*/ 114 w 114"/>
                <a:gd name="T23" fmla="*/ 105 h 112"/>
                <a:gd name="T24" fmla="*/ 114 w 114"/>
                <a:gd name="T25" fmla="*/ 7 h 112"/>
                <a:gd name="T26" fmla="*/ 109 w 114"/>
                <a:gd name="T27" fmla="*/ 3 h 112"/>
                <a:gd name="T28" fmla="*/ 57 w 114"/>
                <a:gd name="T29" fmla="*/ 92 h 112"/>
                <a:gd name="T30" fmla="*/ 21 w 114"/>
                <a:gd name="T31" fmla="*/ 56 h 112"/>
                <a:gd name="T32" fmla="*/ 57 w 114"/>
                <a:gd name="T33" fmla="*/ 20 h 112"/>
                <a:gd name="T34" fmla="*/ 93 w 114"/>
                <a:gd name="T35" fmla="*/ 56 h 112"/>
                <a:gd name="T36" fmla="*/ 57 w 114"/>
                <a:gd name="T37" fmla="*/ 9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4" h="112">
                  <a:moveTo>
                    <a:pt x="109" y="3"/>
                  </a:moveTo>
                  <a:cubicBezTo>
                    <a:pt x="97" y="3"/>
                    <a:pt x="97" y="3"/>
                    <a:pt x="97" y="3"/>
                  </a:cubicBezTo>
                  <a:cubicBezTo>
                    <a:pt x="95" y="3"/>
                    <a:pt x="93" y="5"/>
                    <a:pt x="93" y="7"/>
                  </a:cubicBezTo>
                  <a:cubicBezTo>
                    <a:pt x="93" y="16"/>
                    <a:pt x="93" y="16"/>
                    <a:pt x="93" y="16"/>
                  </a:cubicBezTo>
                  <a:cubicBezTo>
                    <a:pt x="85" y="8"/>
                    <a:pt x="73" y="0"/>
                    <a:pt x="55" y="0"/>
                  </a:cubicBezTo>
                  <a:cubicBezTo>
                    <a:pt x="24" y="0"/>
                    <a:pt x="0" y="25"/>
                    <a:pt x="0" y="56"/>
                  </a:cubicBezTo>
                  <a:cubicBezTo>
                    <a:pt x="0" y="88"/>
                    <a:pt x="24" y="112"/>
                    <a:pt x="55" y="112"/>
                  </a:cubicBezTo>
                  <a:cubicBezTo>
                    <a:pt x="73" y="112"/>
                    <a:pt x="85" y="105"/>
                    <a:pt x="93" y="97"/>
                  </a:cubicBezTo>
                  <a:cubicBezTo>
                    <a:pt x="93" y="105"/>
                    <a:pt x="93" y="105"/>
                    <a:pt x="93" y="105"/>
                  </a:cubicBezTo>
                  <a:cubicBezTo>
                    <a:pt x="93" y="108"/>
                    <a:pt x="95" y="109"/>
                    <a:pt x="97" y="109"/>
                  </a:cubicBezTo>
                  <a:cubicBezTo>
                    <a:pt x="109" y="109"/>
                    <a:pt x="109" y="109"/>
                    <a:pt x="109" y="109"/>
                  </a:cubicBezTo>
                  <a:cubicBezTo>
                    <a:pt x="112" y="109"/>
                    <a:pt x="114" y="108"/>
                    <a:pt x="114" y="105"/>
                  </a:cubicBezTo>
                  <a:cubicBezTo>
                    <a:pt x="114" y="7"/>
                    <a:pt x="114" y="7"/>
                    <a:pt x="114" y="7"/>
                  </a:cubicBezTo>
                  <a:cubicBezTo>
                    <a:pt x="114" y="5"/>
                    <a:pt x="112" y="3"/>
                    <a:pt x="109" y="3"/>
                  </a:cubicBezTo>
                  <a:close/>
                  <a:moveTo>
                    <a:pt x="57" y="92"/>
                  </a:moveTo>
                  <a:cubicBezTo>
                    <a:pt x="37" y="92"/>
                    <a:pt x="21" y="76"/>
                    <a:pt x="21" y="56"/>
                  </a:cubicBezTo>
                  <a:cubicBezTo>
                    <a:pt x="21" y="36"/>
                    <a:pt x="37" y="20"/>
                    <a:pt x="57" y="20"/>
                  </a:cubicBezTo>
                  <a:cubicBezTo>
                    <a:pt x="76" y="20"/>
                    <a:pt x="93" y="36"/>
                    <a:pt x="93" y="56"/>
                  </a:cubicBezTo>
                  <a:cubicBezTo>
                    <a:pt x="93" y="76"/>
                    <a:pt x="76" y="92"/>
                    <a:pt x="57" y="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23">
              <a:extLst>
                <a:ext uri="{FF2B5EF4-FFF2-40B4-BE49-F238E27FC236}">
                  <a16:creationId xmlns:a16="http://schemas.microsoft.com/office/drawing/2014/main" id="{24599BD5-2124-4826-B85C-1BB7E948B0AC}"/>
                </a:ext>
              </a:extLst>
            </p:cNvPr>
            <p:cNvSpPr>
              <a:spLocks/>
            </p:cNvSpPr>
            <p:nvPr/>
          </p:nvSpPr>
          <p:spPr bwMode="auto">
            <a:xfrm>
              <a:off x="-982662" y="8526463"/>
              <a:ext cx="26988" cy="174625"/>
            </a:xfrm>
            <a:custGeom>
              <a:avLst/>
              <a:gdLst>
                <a:gd name="T0" fmla="*/ 17 w 21"/>
                <a:gd name="T1" fmla="*/ 0 h 135"/>
                <a:gd name="T2" fmla="*/ 4 w 21"/>
                <a:gd name="T3" fmla="*/ 0 h 135"/>
                <a:gd name="T4" fmla="*/ 0 w 21"/>
                <a:gd name="T5" fmla="*/ 4 h 135"/>
                <a:gd name="T6" fmla="*/ 0 w 21"/>
                <a:gd name="T7" fmla="*/ 131 h 135"/>
                <a:gd name="T8" fmla="*/ 4 w 21"/>
                <a:gd name="T9" fmla="*/ 135 h 135"/>
                <a:gd name="T10" fmla="*/ 17 w 21"/>
                <a:gd name="T11" fmla="*/ 135 h 135"/>
                <a:gd name="T12" fmla="*/ 21 w 21"/>
                <a:gd name="T13" fmla="*/ 131 h 135"/>
                <a:gd name="T14" fmla="*/ 21 w 21"/>
                <a:gd name="T15" fmla="*/ 4 h 135"/>
                <a:gd name="T16" fmla="*/ 17 w 21"/>
                <a:gd name="T17"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135">
                  <a:moveTo>
                    <a:pt x="17" y="0"/>
                  </a:moveTo>
                  <a:cubicBezTo>
                    <a:pt x="4" y="0"/>
                    <a:pt x="4" y="0"/>
                    <a:pt x="4" y="0"/>
                  </a:cubicBezTo>
                  <a:cubicBezTo>
                    <a:pt x="2" y="0"/>
                    <a:pt x="0" y="2"/>
                    <a:pt x="0" y="4"/>
                  </a:cubicBezTo>
                  <a:cubicBezTo>
                    <a:pt x="0" y="131"/>
                    <a:pt x="0" y="131"/>
                    <a:pt x="0" y="131"/>
                  </a:cubicBezTo>
                  <a:cubicBezTo>
                    <a:pt x="0" y="134"/>
                    <a:pt x="2" y="135"/>
                    <a:pt x="4" y="135"/>
                  </a:cubicBezTo>
                  <a:cubicBezTo>
                    <a:pt x="17" y="135"/>
                    <a:pt x="17" y="135"/>
                    <a:pt x="17" y="135"/>
                  </a:cubicBezTo>
                  <a:cubicBezTo>
                    <a:pt x="19" y="135"/>
                    <a:pt x="21" y="134"/>
                    <a:pt x="21" y="131"/>
                  </a:cubicBezTo>
                  <a:cubicBezTo>
                    <a:pt x="21" y="4"/>
                    <a:pt x="21" y="4"/>
                    <a:pt x="21" y="4"/>
                  </a:cubicBezTo>
                  <a:cubicBezTo>
                    <a:pt x="21" y="2"/>
                    <a:pt x="19" y="0"/>
                    <a:pt x="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17" name="Freeform 24">
              <a:extLst>
                <a:ext uri="{FF2B5EF4-FFF2-40B4-BE49-F238E27FC236}">
                  <a16:creationId xmlns:a16="http://schemas.microsoft.com/office/drawing/2014/main" id="{4E9E5EF7-7853-42F0-8070-4548941782DC}"/>
                </a:ext>
              </a:extLst>
            </p:cNvPr>
            <p:cNvSpPr>
              <a:spLocks/>
            </p:cNvSpPr>
            <p:nvPr/>
          </p:nvSpPr>
          <p:spPr bwMode="auto">
            <a:xfrm>
              <a:off x="-1450975" y="8480426"/>
              <a:ext cx="217488" cy="250825"/>
            </a:xfrm>
            <a:custGeom>
              <a:avLst/>
              <a:gdLst>
                <a:gd name="T0" fmla="*/ 88 w 166"/>
                <a:gd name="T1" fmla="*/ 11 h 192"/>
                <a:gd name="T2" fmla="*/ 6 w 166"/>
                <a:gd name="T3" fmla="*/ 12 h 192"/>
                <a:gd name="T4" fmla="*/ 1 w 166"/>
                <a:gd name="T5" fmla="*/ 18 h 192"/>
                <a:gd name="T6" fmla="*/ 1 w 166"/>
                <a:gd name="T7" fmla="*/ 26 h 192"/>
                <a:gd name="T8" fmla="*/ 34 w 166"/>
                <a:gd name="T9" fmla="*/ 102 h 192"/>
                <a:gd name="T10" fmla="*/ 41 w 166"/>
                <a:gd name="T11" fmla="*/ 105 h 192"/>
                <a:gd name="T12" fmla="*/ 50 w 166"/>
                <a:gd name="T13" fmla="*/ 101 h 192"/>
                <a:gd name="T14" fmla="*/ 53 w 166"/>
                <a:gd name="T15" fmla="*/ 98 h 192"/>
                <a:gd name="T16" fmla="*/ 53 w 166"/>
                <a:gd name="T17" fmla="*/ 94 h 192"/>
                <a:gd name="T18" fmla="*/ 25 w 166"/>
                <a:gd name="T19" fmla="*/ 28 h 192"/>
                <a:gd name="T20" fmla="*/ 128 w 166"/>
                <a:gd name="T21" fmla="*/ 76 h 192"/>
                <a:gd name="T22" fmla="*/ 109 w 166"/>
                <a:gd name="T23" fmla="*/ 172 h 192"/>
                <a:gd name="T24" fmla="*/ 108 w 166"/>
                <a:gd name="T25" fmla="*/ 178 h 192"/>
                <a:gd name="T26" fmla="*/ 112 w 166"/>
                <a:gd name="T27" fmla="*/ 189 h 192"/>
                <a:gd name="T28" fmla="*/ 116 w 166"/>
                <a:gd name="T29" fmla="*/ 192 h 192"/>
                <a:gd name="T30" fmla="*/ 117 w 166"/>
                <a:gd name="T31" fmla="*/ 192 h 192"/>
                <a:gd name="T32" fmla="*/ 121 w 166"/>
                <a:gd name="T33" fmla="*/ 190 h 192"/>
                <a:gd name="T34" fmla="*/ 148 w 166"/>
                <a:gd name="T35" fmla="*/ 68 h 192"/>
                <a:gd name="T36" fmla="*/ 88 w 166"/>
                <a:gd name="T37" fmla="*/ 11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66" h="192">
                  <a:moveTo>
                    <a:pt x="88" y="11"/>
                  </a:moveTo>
                  <a:cubicBezTo>
                    <a:pt x="62" y="0"/>
                    <a:pt x="32" y="1"/>
                    <a:pt x="6" y="12"/>
                  </a:cubicBezTo>
                  <a:cubicBezTo>
                    <a:pt x="4" y="13"/>
                    <a:pt x="2" y="15"/>
                    <a:pt x="1" y="18"/>
                  </a:cubicBezTo>
                  <a:cubicBezTo>
                    <a:pt x="0" y="21"/>
                    <a:pt x="0" y="24"/>
                    <a:pt x="1" y="26"/>
                  </a:cubicBezTo>
                  <a:cubicBezTo>
                    <a:pt x="34" y="102"/>
                    <a:pt x="34" y="102"/>
                    <a:pt x="34" y="102"/>
                  </a:cubicBezTo>
                  <a:cubicBezTo>
                    <a:pt x="35" y="105"/>
                    <a:pt x="38" y="106"/>
                    <a:pt x="41" y="105"/>
                  </a:cubicBezTo>
                  <a:cubicBezTo>
                    <a:pt x="50" y="101"/>
                    <a:pt x="50" y="101"/>
                    <a:pt x="50" y="101"/>
                  </a:cubicBezTo>
                  <a:cubicBezTo>
                    <a:pt x="52" y="100"/>
                    <a:pt x="53" y="99"/>
                    <a:pt x="53" y="98"/>
                  </a:cubicBezTo>
                  <a:cubicBezTo>
                    <a:pt x="54" y="97"/>
                    <a:pt x="54" y="95"/>
                    <a:pt x="53" y="94"/>
                  </a:cubicBezTo>
                  <a:cubicBezTo>
                    <a:pt x="25" y="28"/>
                    <a:pt x="25" y="28"/>
                    <a:pt x="25" y="28"/>
                  </a:cubicBezTo>
                  <a:cubicBezTo>
                    <a:pt x="66" y="16"/>
                    <a:pt x="111" y="37"/>
                    <a:pt x="128" y="76"/>
                  </a:cubicBezTo>
                  <a:cubicBezTo>
                    <a:pt x="143" y="109"/>
                    <a:pt x="135" y="147"/>
                    <a:pt x="109" y="172"/>
                  </a:cubicBezTo>
                  <a:cubicBezTo>
                    <a:pt x="107" y="174"/>
                    <a:pt x="107" y="176"/>
                    <a:pt x="108" y="178"/>
                  </a:cubicBezTo>
                  <a:cubicBezTo>
                    <a:pt x="112" y="189"/>
                    <a:pt x="112" y="189"/>
                    <a:pt x="112" y="189"/>
                  </a:cubicBezTo>
                  <a:cubicBezTo>
                    <a:pt x="113" y="190"/>
                    <a:pt x="114" y="191"/>
                    <a:pt x="116" y="192"/>
                  </a:cubicBezTo>
                  <a:cubicBezTo>
                    <a:pt x="117" y="192"/>
                    <a:pt x="117" y="192"/>
                    <a:pt x="117" y="192"/>
                  </a:cubicBezTo>
                  <a:cubicBezTo>
                    <a:pt x="119" y="192"/>
                    <a:pt x="120" y="191"/>
                    <a:pt x="121" y="190"/>
                  </a:cubicBezTo>
                  <a:cubicBezTo>
                    <a:pt x="155" y="159"/>
                    <a:pt x="166" y="110"/>
                    <a:pt x="148" y="68"/>
                  </a:cubicBezTo>
                  <a:cubicBezTo>
                    <a:pt x="136" y="42"/>
                    <a:pt x="115" y="21"/>
                    <a:pt x="88"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18" name="Freeform 25">
              <a:extLst>
                <a:ext uri="{FF2B5EF4-FFF2-40B4-BE49-F238E27FC236}">
                  <a16:creationId xmlns:a16="http://schemas.microsoft.com/office/drawing/2014/main" id="{82520E86-C96C-43F1-A46E-88B49C702A5F}"/>
                </a:ext>
              </a:extLst>
            </p:cNvPr>
            <p:cNvSpPr>
              <a:spLocks/>
            </p:cNvSpPr>
            <p:nvPr/>
          </p:nvSpPr>
          <p:spPr bwMode="auto">
            <a:xfrm>
              <a:off x="-1169987" y="8521701"/>
              <a:ext cx="163513" cy="184150"/>
            </a:xfrm>
            <a:custGeom>
              <a:avLst/>
              <a:gdLst>
                <a:gd name="T0" fmla="*/ 121 w 125"/>
                <a:gd name="T1" fmla="*/ 61 h 141"/>
                <a:gd name="T2" fmla="*/ 71 w 125"/>
                <a:gd name="T3" fmla="*/ 61 h 141"/>
                <a:gd name="T4" fmla="*/ 67 w 125"/>
                <a:gd name="T5" fmla="*/ 65 h 141"/>
                <a:gd name="T6" fmla="*/ 67 w 125"/>
                <a:gd name="T7" fmla="*/ 77 h 141"/>
                <a:gd name="T8" fmla="*/ 71 w 125"/>
                <a:gd name="T9" fmla="*/ 81 h 141"/>
                <a:gd name="T10" fmla="*/ 104 w 125"/>
                <a:gd name="T11" fmla="*/ 81 h 141"/>
                <a:gd name="T12" fmla="*/ 104 w 125"/>
                <a:gd name="T13" fmla="*/ 109 h 141"/>
                <a:gd name="T14" fmla="*/ 71 w 125"/>
                <a:gd name="T15" fmla="*/ 121 h 141"/>
                <a:gd name="T16" fmla="*/ 21 w 125"/>
                <a:gd name="T17" fmla="*/ 71 h 141"/>
                <a:gd name="T18" fmla="*/ 71 w 125"/>
                <a:gd name="T19" fmla="*/ 20 h 141"/>
                <a:gd name="T20" fmla="*/ 107 w 125"/>
                <a:gd name="T21" fmla="*/ 35 h 141"/>
                <a:gd name="T22" fmla="*/ 113 w 125"/>
                <a:gd name="T23" fmla="*/ 35 h 141"/>
                <a:gd name="T24" fmla="*/ 121 w 125"/>
                <a:gd name="T25" fmla="*/ 27 h 141"/>
                <a:gd name="T26" fmla="*/ 122 w 125"/>
                <a:gd name="T27" fmla="*/ 24 h 141"/>
                <a:gd name="T28" fmla="*/ 121 w 125"/>
                <a:gd name="T29" fmla="*/ 21 h 141"/>
                <a:gd name="T30" fmla="*/ 71 w 125"/>
                <a:gd name="T31" fmla="*/ 0 h 141"/>
                <a:gd name="T32" fmla="*/ 0 w 125"/>
                <a:gd name="T33" fmla="*/ 71 h 141"/>
                <a:gd name="T34" fmla="*/ 71 w 125"/>
                <a:gd name="T35" fmla="*/ 141 h 141"/>
                <a:gd name="T36" fmla="*/ 124 w 125"/>
                <a:gd name="T37" fmla="*/ 117 h 141"/>
                <a:gd name="T38" fmla="*/ 125 w 125"/>
                <a:gd name="T39" fmla="*/ 114 h 141"/>
                <a:gd name="T40" fmla="*/ 125 w 125"/>
                <a:gd name="T41" fmla="*/ 65 h 141"/>
                <a:gd name="T42" fmla="*/ 121 w 125"/>
                <a:gd name="T43" fmla="*/ 61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5" h="141">
                  <a:moveTo>
                    <a:pt x="121" y="61"/>
                  </a:moveTo>
                  <a:cubicBezTo>
                    <a:pt x="71" y="61"/>
                    <a:pt x="71" y="61"/>
                    <a:pt x="71" y="61"/>
                  </a:cubicBezTo>
                  <a:cubicBezTo>
                    <a:pt x="68" y="61"/>
                    <a:pt x="67" y="63"/>
                    <a:pt x="67" y="65"/>
                  </a:cubicBezTo>
                  <a:cubicBezTo>
                    <a:pt x="67" y="77"/>
                    <a:pt x="67" y="77"/>
                    <a:pt x="67" y="77"/>
                  </a:cubicBezTo>
                  <a:cubicBezTo>
                    <a:pt x="67" y="79"/>
                    <a:pt x="68" y="81"/>
                    <a:pt x="71" y="81"/>
                  </a:cubicBezTo>
                  <a:cubicBezTo>
                    <a:pt x="104" y="81"/>
                    <a:pt x="104" y="81"/>
                    <a:pt x="104" y="81"/>
                  </a:cubicBezTo>
                  <a:cubicBezTo>
                    <a:pt x="104" y="109"/>
                    <a:pt x="104" y="109"/>
                    <a:pt x="104" y="109"/>
                  </a:cubicBezTo>
                  <a:cubicBezTo>
                    <a:pt x="95" y="117"/>
                    <a:pt x="83" y="121"/>
                    <a:pt x="71" y="121"/>
                  </a:cubicBezTo>
                  <a:cubicBezTo>
                    <a:pt x="43" y="121"/>
                    <a:pt x="21" y="99"/>
                    <a:pt x="21" y="71"/>
                  </a:cubicBezTo>
                  <a:cubicBezTo>
                    <a:pt x="21" y="43"/>
                    <a:pt x="43" y="20"/>
                    <a:pt x="71" y="20"/>
                  </a:cubicBezTo>
                  <a:cubicBezTo>
                    <a:pt x="84" y="20"/>
                    <a:pt x="97" y="26"/>
                    <a:pt x="107" y="35"/>
                  </a:cubicBezTo>
                  <a:cubicBezTo>
                    <a:pt x="108" y="37"/>
                    <a:pt x="111" y="37"/>
                    <a:pt x="113" y="35"/>
                  </a:cubicBezTo>
                  <a:cubicBezTo>
                    <a:pt x="121" y="27"/>
                    <a:pt x="121" y="27"/>
                    <a:pt x="121" y="27"/>
                  </a:cubicBezTo>
                  <a:cubicBezTo>
                    <a:pt x="122" y="26"/>
                    <a:pt x="122" y="25"/>
                    <a:pt x="122" y="24"/>
                  </a:cubicBezTo>
                  <a:cubicBezTo>
                    <a:pt x="122" y="23"/>
                    <a:pt x="122" y="22"/>
                    <a:pt x="121" y="21"/>
                  </a:cubicBezTo>
                  <a:cubicBezTo>
                    <a:pt x="107" y="8"/>
                    <a:pt x="89" y="0"/>
                    <a:pt x="71" y="0"/>
                  </a:cubicBezTo>
                  <a:cubicBezTo>
                    <a:pt x="31" y="0"/>
                    <a:pt x="0" y="32"/>
                    <a:pt x="0" y="71"/>
                  </a:cubicBezTo>
                  <a:cubicBezTo>
                    <a:pt x="0" y="110"/>
                    <a:pt x="31" y="141"/>
                    <a:pt x="71" y="141"/>
                  </a:cubicBezTo>
                  <a:cubicBezTo>
                    <a:pt x="91" y="141"/>
                    <a:pt x="111" y="132"/>
                    <a:pt x="124" y="117"/>
                  </a:cubicBezTo>
                  <a:cubicBezTo>
                    <a:pt x="125" y="116"/>
                    <a:pt x="125" y="115"/>
                    <a:pt x="125" y="114"/>
                  </a:cubicBezTo>
                  <a:cubicBezTo>
                    <a:pt x="125" y="65"/>
                    <a:pt x="125" y="65"/>
                    <a:pt x="125" y="65"/>
                  </a:cubicBezTo>
                  <a:cubicBezTo>
                    <a:pt x="125" y="63"/>
                    <a:pt x="123" y="61"/>
                    <a:pt x="121" y="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19" name="Freeform 26">
              <a:extLst>
                <a:ext uri="{FF2B5EF4-FFF2-40B4-BE49-F238E27FC236}">
                  <a16:creationId xmlns:a16="http://schemas.microsoft.com/office/drawing/2014/main" id="{595D8697-4B57-4D6E-BD7D-FB469E54E4FE}"/>
                </a:ext>
              </a:extLst>
            </p:cNvPr>
            <p:cNvSpPr>
              <a:spLocks/>
            </p:cNvSpPr>
            <p:nvPr/>
          </p:nvSpPr>
          <p:spPr bwMode="auto">
            <a:xfrm>
              <a:off x="-1473200" y="8450263"/>
              <a:ext cx="34925" cy="33338"/>
            </a:xfrm>
            <a:custGeom>
              <a:avLst/>
              <a:gdLst>
                <a:gd name="T0" fmla="*/ 14 w 27"/>
                <a:gd name="T1" fmla="*/ 25 h 25"/>
                <a:gd name="T2" fmla="*/ 19 w 27"/>
                <a:gd name="T3" fmla="*/ 24 h 25"/>
                <a:gd name="T4" fmla="*/ 26 w 27"/>
                <a:gd name="T5" fmla="*/ 17 h 25"/>
                <a:gd name="T6" fmla="*/ 26 w 27"/>
                <a:gd name="T7" fmla="*/ 8 h 25"/>
                <a:gd name="T8" fmla="*/ 19 w 27"/>
                <a:gd name="T9" fmla="*/ 1 h 25"/>
                <a:gd name="T10" fmla="*/ 9 w 27"/>
                <a:gd name="T11" fmla="*/ 1 h 25"/>
                <a:gd name="T12" fmla="*/ 3 w 27"/>
                <a:gd name="T13" fmla="*/ 17 h 25"/>
                <a:gd name="T14" fmla="*/ 14 w 27"/>
                <a:gd name="T15" fmla="*/ 25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 h="25">
                  <a:moveTo>
                    <a:pt x="14" y="25"/>
                  </a:moveTo>
                  <a:cubicBezTo>
                    <a:pt x="16" y="25"/>
                    <a:pt x="18" y="25"/>
                    <a:pt x="19" y="24"/>
                  </a:cubicBezTo>
                  <a:cubicBezTo>
                    <a:pt x="22" y="23"/>
                    <a:pt x="25" y="20"/>
                    <a:pt x="26" y="17"/>
                  </a:cubicBezTo>
                  <a:cubicBezTo>
                    <a:pt x="27" y="14"/>
                    <a:pt x="27" y="11"/>
                    <a:pt x="26" y="8"/>
                  </a:cubicBezTo>
                  <a:cubicBezTo>
                    <a:pt x="24" y="5"/>
                    <a:pt x="22" y="2"/>
                    <a:pt x="19" y="1"/>
                  </a:cubicBezTo>
                  <a:cubicBezTo>
                    <a:pt x="16" y="0"/>
                    <a:pt x="12" y="0"/>
                    <a:pt x="9" y="1"/>
                  </a:cubicBezTo>
                  <a:cubicBezTo>
                    <a:pt x="3" y="4"/>
                    <a:pt x="0" y="11"/>
                    <a:pt x="3" y="17"/>
                  </a:cubicBezTo>
                  <a:cubicBezTo>
                    <a:pt x="5" y="22"/>
                    <a:pt x="10" y="25"/>
                    <a:pt x="14"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20" name="Freeform 27">
              <a:extLst>
                <a:ext uri="{FF2B5EF4-FFF2-40B4-BE49-F238E27FC236}">
                  <a16:creationId xmlns:a16="http://schemas.microsoft.com/office/drawing/2014/main" id="{A55A420A-8661-442F-AF20-1ADA292E265C}"/>
                </a:ext>
              </a:extLst>
            </p:cNvPr>
            <p:cNvSpPr>
              <a:spLocks/>
            </p:cNvSpPr>
            <p:nvPr/>
          </p:nvSpPr>
          <p:spPr bwMode="auto">
            <a:xfrm>
              <a:off x="-1335087" y="8764588"/>
              <a:ext cx="36513" cy="33338"/>
            </a:xfrm>
            <a:custGeom>
              <a:avLst/>
              <a:gdLst>
                <a:gd name="T0" fmla="*/ 25 w 28"/>
                <a:gd name="T1" fmla="*/ 9 h 26"/>
                <a:gd name="T2" fmla="*/ 9 w 28"/>
                <a:gd name="T3" fmla="*/ 3 h 26"/>
                <a:gd name="T4" fmla="*/ 2 w 28"/>
                <a:gd name="T5" fmla="*/ 19 h 26"/>
                <a:gd name="T6" fmla="*/ 14 w 28"/>
                <a:gd name="T7" fmla="*/ 26 h 26"/>
                <a:gd name="T8" fmla="*/ 19 w 28"/>
                <a:gd name="T9" fmla="*/ 25 h 26"/>
                <a:gd name="T10" fmla="*/ 25 w 28"/>
                <a:gd name="T11" fmla="*/ 9 h 26"/>
              </a:gdLst>
              <a:ahLst/>
              <a:cxnLst>
                <a:cxn ang="0">
                  <a:pos x="T0" y="T1"/>
                </a:cxn>
                <a:cxn ang="0">
                  <a:pos x="T2" y="T3"/>
                </a:cxn>
                <a:cxn ang="0">
                  <a:pos x="T4" y="T5"/>
                </a:cxn>
                <a:cxn ang="0">
                  <a:pos x="T6" y="T7"/>
                </a:cxn>
                <a:cxn ang="0">
                  <a:pos x="T8" y="T9"/>
                </a:cxn>
                <a:cxn ang="0">
                  <a:pos x="T10" y="T11"/>
                </a:cxn>
              </a:cxnLst>
              <a:rect l="0" t="0" r="r" b="b"/>
              <a:pathLst>
                <a:path w="28" h="26">
                  <a:moveTo>
                    <a:pt x="25" y="9"/>
                  </a:moveTo>
                  <a:cubicBezTo>
                    <a:pt x="22" y="3"/>
                    <a:pt x="15" y="0"/>
                    <a:pt x="9" y="3"/>
                  </a:cubicBezTo>
                  <a:cubicBezTo>
                    <a:pt x="3" y="5"/>
                    <a:pt x="0" y="13"/>
                    <a:pt x="2" y="19"/>
                  </a:cubicBezTo>
                  <a:cubicBezTo>
                    <a:pt x="4" y="24"/>
                    <a:pt x="9" y="26"/>
                    <a:pt x="14" y="26"/>
                  </a:cubicBezTo>
                  <a:cubicBezTo>
                    <a:pt x="15" y="26"/>
                    <a:pt x="17" y="26"/>
                    <a:pt x="19" y="25"/>
                  </a:cubicBezTo>
                  <a:cubicBezTo>
                    <a:pt x="25" y="23"/>
                    <a:pt x="28" y="15"/>
                    <a:pt x="25"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21" name="Freeform 28">
              <a:extLst>
                <a:ext uri="{FF2B5EF4-FFF2-40B4-BE49-F238E27FC236}">
                  <a16:creationId xmlns:a16="http://schemas.microsoft.com/office/drawing/2014/main" id="{B317F2EE-46CC-4ADC-B02E-B6C16F9BA39C}"/>
                </a:ext>
              </a:extLst>
            </p:cNvPr>
            <p:cNvSpPr>
              <a:spLocks/>
            </p:cNvSpPr>
            <p:nvPr/>
          </p:nvSpPr>
          <p:spPr bwMode="auto">
            <a:xfrm>
              <a:off x="-1538288" y="8518526"/>
              <a:ext cx="219075" cy="246063"/>
            </a:xfrm>
            <a:custGeom>
              <a:avLst/>
              <a:gdLst>
                <a:gd name="T0" fmla="*/ 165 w 168"/>
                <a:gd name="T1" fmla="*/ 166 h 189"/>
                <a:gd name="T2" fmla="*/ 132 w 168"/>
                <a:gd name="T3" fmla="*/ 90 h 189"/>
                <a:gd name="T4" fmla="*/ 125 w 168"/>
                <a:gd name="T5" fmla="*/ 87 h 189"/>
                <a:gd name="T6" fmla="*/ 116 w 168"/>
                <a:gd name="T7" fmla="*/ 91 h 189"/>
                <a:gd name="T8" fmla="*/ 113 w 168"/>
                <a:gd name="T9" fmla="*/ 94 h 189"/>
                <a:gd name="T10" fmla="*/ 113 w 168"/>
                <a:gd name="T11" fmla="*/ 99 h 189"/>
                <a:gd name="T12" fmla="*/ 141 w 168"/>
                <a:gd name="T13" fmla="*/ 164 h 189"/>
                <a:gd name="T14" fmla="*/ 38 w 168"/>
                <a:gd name="T15" fmla="*/ 116 h 189"/>
                <a:gd name="T16" fmla="*/ 57 w 168"/>
                <a:gd name="T17" fmla="*/ 20 h 189"/>
                <a:gd name="T18" fmla="*/ 58 w 168"/>
                <a:gd name="T19" fmla="*/ 14 h 189"/>
                <a:gd name="T20" fmla="*/ 54 w 168"/>
                <a:gd name="T21" fmla="*/ 4 h 189"/>
                <a:gd name="T22" fmla="*/ 50 w 168"/>
                <a:gd name="T23" fmla="*/ 1 h 189"/>
                <a:gd name="T24" fmla="*/ 45 w 168"/>
                <a:gd name="T25" fmla="*/ 2 h 189"/>
                <a:gd name="T26" fmla="*/ 19 w 168"/>
                <a:gd name="T27" fmla="*/ 125 h 189"/>
                <a:gd name="T28" fmla="*/ 117 w 168"/>
                <a:gd name="T29" fmla="*/ 189 h 189"/>
                <a:gd name="T30" fmla="*/ 160 w 168"/>
                <a:gd name="T31" fmla="*/ 180 h 189"/>
                <a:gd name="T32" fmla="*/ 165 w 168"/>
                <a:gd name="T33" fmla="*/ 166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8" h="189">
                  <a:moveTo>
                    <a:pt x="165" y="166"/>
                  </a:moveTo>
                  <a:cubicBezTo>
                    <a:pt x="132" y="90"/>
                    <a:pt x="132" y="90"/>
                    <a:pt x="132" y="90"/>
                  </a:cubicBezTo>
                  <a:cubicBezTo>
                    <a:pt x="131" y="87"/>
                    <a:pt x="128" y="86"/>
                    <a:pt x="125" y="87"/>
                  </a:cubicBezTo>
                  <a:cubicBezTo>
                    <a:pt x="116" y="91"/>
                    <a:pt x="116" y="91"/>
                    <a:pt x="116" y="91"/>
                  </a:cubicBezTo>
                  <a:cubicBezTo>
                    <a:pt x="114" y="92"/>
                    <a:pt x="113" y="93"/>
                    <a:pt x="113" y="94"/>
                  </a:cubicBezTo>
                  <a:cubicBezTo>
                    <a:pt x="112" y="96"/>
                    <a:pt x="112" y="97"/>
                    <a:pt x="113" y="99"/>
                  </a:cubicBezTo>
                  <a:cubicBezTo>
                    <a:pt x="141" y="164"/>
                    <a:pt x="141" y="164"/>
                    <a:pt x="141" y="164"/>
                  </a:cubicBezTo>
                  <a:cubicBezTo>
                    <a:pt x="100" y="177"/>
                    <a:pt x="55" y="156"/>
                    <a:pt x="38" y="116"/>
                  </a:cubicBezTo>
                  <a:cubicBezTo>
                    <a:pt x="24" y="84"/>
                    <a:pt x="31" y="45"/>
                    <a:pt x="57" y="20"/>
                  </a:cubicBezTo>
                  <a:cubicBezTo>
                    <a:pt x="59" y="19"/>
                    <a:pt x="59" y="16"/>
                    <a:pt x="58" y="14"/>
                  </a:cubicBezTo>
                  <a:cubicBezTo>
                    <a:pt x="54" y="4"/>
                    <a:pt x="54" y="4"/>
                    <a:pt x="54" y="4"/>
                  </a:cubicBezTo>
                  <a:cubicBezTo>
                    <a:pt x="53" y="2"/>
                    <a:pt x="52" y="1"/>
                    <a:pt x="50" y="1"/>
                  </a:cubicBezTo>
                  <a:cubicBezTo>
                    <a:pt x="48" y="0"/>
                    <a:pt x="46" y="1"/>
                    <a:pt x="45" y="2"/>
                  </a:cubicBezTo>
                  <a:cubicBezTo>
                    <a:pt x="11" y="33"/>
                    <a:pt x="0" y="82"/>
                    <a:pt x="19" y="125"/>
                  </a:cubicBezTo>
                  <a:cubicBezTo>
                    <a:pt x="36" y="165"/>
                    <a:pt x="76" y="189"/>
                    <a:pt x="117" y="189"/>
                  </a:cubicBezTo>
                  <a:cubicBezTo>
                    <a:pt x="131" y="189"/>
                    <a:pt x="146" y="186"/>
                    <a:pt x="160" y="180"/>
                  </a:cubicBezTo>
                  <a:cubicBezTo>
                    <a:pt x="165" y="178"/>
                    <a:pt x="168" y="172"/>
                    <a:pt x="165" y="16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22" name="Freeform 29">
              <a:extLst>
                <a:ext uri="{FF2B5EF4-FFF2-40B4-BE49-F238E27FC236}">
                  <a16:creationId xmlns:a16="http://schemas.microsoft.com/office/drawing/2014/main" id="{3D242D1C-1427-4464-A683-63EB517C40DB}"/>
                </a:ext>
              </a:extLst>
            </p:cNvPr>
            <p:cNvSpPr>
              <a:spLocks noEditPoints="1"/>
            </p:cNvSpPr>
            <p:nvPr/>
          </p:nvSpPr>
          <p:spPr bwMode="auto">
            <a:xfrm>
              <a:off x="-933450" y="8559801"/>
              <a:ext cx="149225" cy="146050"/>
            </a:xfrm>
            <a:custGeom>
              <a:avLst/>
              <a:gdLst>
                <a:gd name="T0" fmla="*/ 57 w 114"/>
                <a:gd name="T1" fmla="*/ 0 h 112"/>
                <a:gd name="T2" fmla="*/ 0 w 114"/>
                <a:gd name="T3" fmla="*/ 56 h 112"/>
                <a:gd name="T4" fmla="*/ 57 w 114"/>
                <a:gd name="T5" fmla="*/ 112 h 112"/>
                <a:gd name="T6" fmla="*/ 114 w 114"/>
                <a:gd name="T7" fmla="*/ 56 h 112"/>
                <a:gd name="T8" fmla="*/ 57 w 114"/>
                <a:gd name="T9" fmla="*/ 0 h 112"/>
                <a:gd name="T10" fmla="*/ 57 w 114"/>
                <a:gd name="T11" fmla="*/ 92 h 112"/>
                <a:gd name="T12" fmla="*/ 21 w 114"/>
                <a:gd name="T13" fmla="*/ 56 h 112"/>
                <a:gd name="T14" fmla="*/ 57 w 114"/>
                <a:gd name="T15" fmla="*/ 20 h 112"/>
                <a:gd name="T16" fmla="*/ 92 w 114"/>
                <a:gd name="T17" fmla="*/ 56 h 112"/>
                <a:gd name="T18" fmla="*/ 57 w 114"/>
                <a:gd name="T19" fmla="*/ 9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12">
                  <a:moveTo>
                    <a:pt x="57" y="0"/>
                  </a:moveTo>
                  <a:cubicBezTo>
                    <a:pt x="25" y="0"/>
                    <a:pt x="0" y="25"/>
                    <a:pt x="0" y="56"/>
                  </a:cubicBezTo>
                  <a:cubicBezTo>
                    <a:pt x="0" y="87"/>
                    <a:pt x="25" y="112"/>
                    <a:pt x="57" y="112"/>
                  </a:cubicBezTo>
                  <a:cubicBezTo>
                    <a:pt x="88" y="112"/>
                    <a:pt x="114" y="87"/>
                    <a:pt x="114" y="56"/>
                  </a:cubicBezTo>
                  <a:cubicBezTo>
                    <a:pt x="114" y="25"/>
                    <a:pt x="88" y="0"/>
                    <a:pt x="57" y="0"/>
                  </a:cubicBezTo>
                  <a:close/>
                  <a:moveTo>
                    <a:pt x="57" y="92"/>
                  </a:moveTo>
                  <a:cubicBezTo>
                    <a:pt x="37" y="92"/>
                    <a:pt x="21" y="76"/>
                    <a:pt x="21" y="56"/>
                  </a:cubicBezTo>
                  <a:cubicBezTo>
                    <a:pt x="21" y="36"/>
                    <a:pt x="37" y="20"/>
                    <a:pt x="57" y="20"/>
                  </a:cubicBezTo>
                  <a:cubicBezTo>
                    <a:pt x="76" y="20"/>
                    <a:pt x="92" y="36"/>
                    <a:pt x="92" y="56"/>
                  </a:cubicBezTo>
                  <a:cubicBezTo>
                    <a:pt x="92" y="76"/>
                    <a:pt x="77" y="92"/>
                    <a:pt x="57" y="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23" name="Freeform 30">
              <a:extLst>
                <a:ext uri="{FF2B5EF4-FFF2-40B4-BE49-F238E27FC236}">
                  <a16:creationId xmlns:a16="http://schemas.microsoft.com/office/drawing/2014/main" id="{AE28AC31-77E5-4340-86AA-7E5259943A61}"/>
                </a:ext>
              </a:extLst>
            </p:cNvPr>
            <p:cNvSpPr>
              <a:spLocks noEditPoints="1"/>
            </p:cNvSpPr>
            <p:nvPr/>
          </p:nvSpPr>
          <p:spPr bwMode="auto">
            <a:xfrm>
              <a:off x="-371475" y="8526463"/>
              <a:ext cx="152400" cy="174625"/>
            </a:xfrm>
            <a:custGeom>
              <a:avLst/>
              <a:gdLst>
                <a:gd name="T0" fmla="*/ 48 w 116"/>
                <a:gd name="T1" fmla="*/ 0 h 135"/>
                <a:gd name="T2" fmla="*/ 5 w 116"/>
                <a:gd name="T3" fmla="*/ 0 h 135"/>
                <a:gd name="T4" fmla="*/ 0 w 116"/>
                <a:gd name="T5" fmla="*/ 4 h 135"/>
                <a:gd name="T6" fmla="*/ 0 w 116"/>
                <a:gd name="T7" fmla="*/ 131 h 135"/>
                <a:gd name="T8" fmla="*/ 5 w 116"/>
                <a:gd name="T9" fmla="*/ 135 h 135"/>
                <a:gd name="T10" fmla="*/ 48 w 116"/>
                <a:gd name="T11" fmla="*/ 135 h 135"/>
                <a:gd name="T12" fmla="*/ 116 w 116"/>
                <a:gd name="T13" fmla="*/ 68 h 135"/>
                <a:gd name="T14" fmla="*/ 48 w 116"/>
                <a:gd name="T15" fmla="*/ 0 h 135"/>
                <a:gd name="T16" fmla="*/ 48 w 116"/>
                <a:gd name="T17" fmla="*/ 115 h 135"/>
                <a:gd name="T18" fmla="*/ 21 w 116"/>
                <a:gd name="T19" fmla="*/ 115 h 135"/>
                <a:gd name="T20" fmla="*/ 21 w 116"/>
                <a:gd name="T21" fmla="*/ 20 h 135"/>
                <a:gd name="T22" fmla="*/ 48 w 116"/>
                <a:gd name="T23" fmla="*/ 20 h 135"/>
                <a:gd name="T24" fmla="*/ 95 w 116"/>
                <a:gd name="T25" fmla="*/ 68 h 135"/>
                <a:gd name="T26" fmla="*/ 48 w 116"/>
                <a:gd name="T27" fmla="*/ 115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6" h="135">
                  <a:moveTo>
                    <a:pt x="48" y="0"/>
                  </a:moveTo>
                  <a:cubicBezTo>
                    <a:pt x="5" y="0"/>
                    <a:pt x="5" y="0"/>
                    <a:pt x="5" y="0"/>
                  </a:cubicBezTo>
                  <a:cubicBezTo>
                    <a:pt x="2" y="0"/>
                    <a:pt x="0" y="2"/>
                    <a:pt x="0" y="4"/>
                  </a:cubicBezTo>
                  <a:cubicBezTo>
                    <a:pt x="0" y="131"/>
                    <a:pt x="0" y="131"/>
                    <a:pt x="0" y="131"/>
                  </a:cubicBezTo>
                  <a:cubicBezTo>
                    <a:pt x="0" y="134"/>
                    <a:pt x="2" y="135"/>
                    <a:pt x="5" y="135"/>
                  </a:cubicBezTo>
                  <a:cubicBezTo>
                    <a:pt x="48" y="135"/>
                    <a:pt x="48" y="135"/>
                    <a:pt x="48" y="135"/>
                  </a:cubicBezTo>
                  <a:cubicBezTo>
                    <a:pt x="85" y="135"/>
                    <a:pt x="116" y="105"/>
                    <a:pt x="116" y="68"/>
                  </a:cubicBezTo>
                  <a:cubicBezTo>
                    <a:pt x="116" y="30"/>
                    <a:pt x="85" y="0"/>
                    <a:pt x="48" y="0"/>
                  </a:cubicBezTo>
                  <a:close/>
                  <a:moveTo>
                    <a:pt x="48" y="115"/>
                  </a:moveTo>
                  <a:cubicBezTo>
                    <a:pt x="21" y="115"/>
                    <a:pt x="21" y="115"/>
                    <a:pt x="21" y="115"/>
                  </a:cubicBezTo>
                  <a:cubicBezTo>
                    <a:pt x="21" y="20"/>
                    <a:pt x="21" y="20"/>
                    <a:pt x="21" y="20"/>
                  </a:cubicBezTo>
                  <a:cubicBezTo>
                    <a:pt x="48" y="20"/>
                    <a:pt x="48" y="20"/>
                    <a:pt x="48" y="20"/>
                  </a:cubicBezTo>
                  <a:cubicBezTo>
                    <a:pt x="74" y="20"/>
                    <a:pt x="95" y="41"/>
                    <a:pt x="95" y="68"/>
                  </a:cubicBezTo>
                  <a:cubicBezTo>
                    <a:pt x="95" y="94"/>
                    <a:pt x="74" y="115"/>
                    <a:pt x="48" y="1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24" name="Freeform 31">
              <a:extLst>
                <a:ext uri="{FF2B5EF4-FFF2-40B4-BE49-F238E27FC236}">
                  <a16:creationId xmlns:a16="http://schemas.microsoft.com/office/drawing/2014/main" id="{361439A1-DD97-443C-9038-E0C1E5907EF5}"/>
                </a:ext>
              </a:extLst>
            </p:cNvPr>
            <p:cNvSpPr>
              <a:spLocks/>
            </p:cNvSpPr>
            <p:nvPr/>
          </p:nvSpPr>
          <p:spPr bwMode="auto">
            <a:xfrm>
              <a:off x="-423862" y="8526463"/>
              <a:ext cx="26988" cy="174625"/>
            </a:xfrm>
            <a:custGeom>
              <a:avLst/>
              <a:gdLst>
                <a:gd name="T0" fmla="*/ 17 w 21"/>
                <a:gd name="T1" fmla="*/ 0 h 135"/>
                <a:gd name="T2" fmla="*/ 4 w 21"/>
                <a:gd name="T3" fmla="*/ 0 h 135"/>
                <a:gd name="T4" fmla="*/ 0 w 21"/>
                <a:gd name="T5" fmla="*/ 4 h 135"/>
                <a:gd name="T6" fmla="*/ 0 w 21"/>
                <a:gd name="T7" fmla="*/ 131 h 135"/>
                <a:gd name="T8" fmla="*/ 4 w 21"/>
                <a:gd name="T9" fmla="*/ 135 h 135"/>
                <a:gd name="T10" fmla="*/ 17 w 21"/>
                <a:gd name="T11" fmla="*/ 135 h 135"/>
                <a:gd name="T12" fmla="*/ 21 w 21"/>
                <a:gd name="T13" fmla="*/ 131 h 135"/>
                <a:gd name="T14" fmla="*/ 21 w 21"/>
                <a:gd name="T15" fmla="*/ 4 h 135"/>
                <a:gd name="T16" fmla="*/ 17 w 21"/>
                <a:gd name="T17"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135">
                  <a:moveTo>
                    <a:pt x="17" y="0"/>
                  </a:moveTo>
                  <a:cubicBezTo>
                    <a:pt x="4" y="0"/>
                    <a:pt x="4" y="0"/>
                    <a:pt x="4" y="0"/>
                  </a:cubicBezTo>
                  <a:cubicBezTo>
                    <a:pt x="2" y="0"/>
                    <a:pt x="0" y="2"/>
                    <a:pt x="0" y="4"/>
                  </a:cubicBezTo>
                  <a:cubicBezTo>
                    <a:pt x="0" y="131"/>
                    <a:pt x="0" y="131"/>
                    <a:pt x="0" y="131"/>
                  </a:cubicBezTo>
                  <a:cubicBezTo>
                    <a:pt x="0" y="134"/>
                    <a:pt x="2" y="135"/>
                    <a:pt x="4" y="135"/>
                  </a:cubicBezTo>
                  <a:cubicBezTo>
                    <a:pt x="17" y="135"/>
                    <a:pt x="17" y="135"/>
                    <a:pt x="17" y="135"/>
                  </a:cubicBezTo>
                  <a:cubicBezTo>
                    <a:pt x="19" y="135"/>
                    <a:pt x="21" y="134"/>
                    <a:pt x="21" y="131"/>
                  </a:cubicBezTo>
                  <a:cubicBezTo>
                    <a:pt x="21" y="4"/>
                    <a:pt x="21" y="4"/>
                    <a:pt x="21" y="4"/>
                  </a:cubicBezTo>
                  <a:cubicBezTo>
                    <a:pt x="21" y="2"/>
                    <a:pt x="19" y="0"/>
                    <a:pt x="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25" name="Freeform 32">
              <a:extLst>
                <a:ext uri="{FF2B5EF4-FFF2-40B4-BE49-F238E27FC236}">
                  <a16:creationId xmlns:a16="http://schemas.microsoft.com/office/drawing/2014/main" id="{EFBD247E-DE89-431B-8245-3EF91D798169}"/>
                </a:ext>
              </a:extLst>
            </p:cNvPr>
            <p:cNvSpPr>
              <a:spLocks/>
            </p:cNvSpPr>
            <p:nvPr/>
          </p:nvSpPr>
          <p:spPr bwMode="auto">
            <a:xfrm>
              <a:off x="-36512" y="8534401"/>
              <a:ext cx="71438" cy="171450"/>
            </a:xfrm>
            <a:custGeom>
              <a:avLst/>
              <a:gdLst>
                <a:gd name="T0" fmla="*/ 50 w 55"/>
                <a:gd name="T1" fmla="*/ 112 h 131"/>
                <a:gd name="T2" fmla="*/ 47 w 55"/>
                <a:gd name="T3" fmla="*/ 109 h 131"/>
                <a:gd name="T4" fmla="*/ 44 w 55"/>
                <a:gd name="T5" fmla="*/ 110 h 131"/>
                <a:gd name="T6" fmla="*/ 39 w 55"/>
                <a:gd name="T7" fmla="*/ 111 h 131"/>
                <a:gd name="T8" fmla="*/ 32 w 55"/>
                <a:gd name="T9" fmla="*/ 105 h 131"/>
                <a:gd name="T10" fmla="*/ 32 w 55"/>
                <a:gd name="T11" fmla="*/ 42 h 131"/>
                <a:gd name="T12" fmla="*/ 49 w 55"/>
                <a:gd name="T13" fmla="*/ 42 h 131"/>
                <a:gd name="T14" fmla="*/ 53 w 55"/>
                <a:gd name="T15" fmla="*/ 38 h 131"/>
                <a:gd name="T16" fmla="*/ 53 w 55"/>
                <a:gd name="T17" fmla="*/ 26 h 131"/>
                <a:gd name="T18" fmla="*/ 49 w 55"/>
                <a:gd name="T19" fmla="*/ 22 h 131"/>
                <a:gd name="T20" fmla="*/ 32 w 55"/>
                <a:gd name="T21" fmla="*/ 22 h 131"/>
                <a:gd name="T22" fmla="*/ 32 w 55"/>
                <a:gd name="T23" fmla="*/ 4 h 131"/>
                <a:gd name="T24" fmla="*/ 28 w 55"/>
                <a:gd name="T25" fmla="*/ 0 h 131"/>
                <a:gd name="T26" fmla="*/ 16 w 55"/>
                <a:gd name="T27" fmla="*/ 0 h 131"/>
                <a:gd name="T28" fmla="*/ 12 w 55"/>
                <a:gd name="T29" fmla="*/ 4 h 131"/>
                <a:gd name="T30" fmla="*/ 12 w 55"/>
                <a:gd name="T31" fmla="*/ 22 h 131"/>
                <a:gd name="T32" fmla="*/ 4 w 55"/>
                <a:gd name="T33" fmla="*/ 22 h 131"/>
                <a:gd name="T34" fmla="*/ 0 w 55"/>
                <a:gd name="T35" fmla="*/ 26 h 131"/>
                <a:gd name="T36" fmla="*/ 0 w 55"/>
                <a:gd name="T37" fmla="*/ 38 h 131"/>
                <a:gd name="T38" fmla="*/ 4 w 55"/>
                <a:gd name="T39" fmla="*/ 42 h 131"/>
                <a:gd name="T40" fmla="*/ 12 w 55"/>
                <a:gd name="T41" fmla="*/ 42 h 131"/>
                <a:gd name="T42" fmla="*/ 12 w 55"/>
                <a:gd name="T43" fmla="*/ 106 h 131"/>
                <a:gd name="T44" fmla="*/ 39 w 55"/>
                <a:gd name="T45" fmla="*/ 131 h 131"/>
                <a:gd name="T46" fmla="*/ 53 w 55"/>
                <a:gd name="T47" fmla="*/ 127 h 131"/>
                <a:gd name="T48" fmla="*/ 54 w 55"/>
                <a:gd name="T49" fmla="*/ 122 h 131"/>
                <a:gd name="T50" fmla="*/ 50 w 55"/>
                <a:gd name="T51" fmla="*/ 112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5" h="131">
                  <a:moveTo>
                    <a:pt x="50" y="112"/>
                  </a:moveTo>
                  <a:cubicBezTo>
                    <a:pt x="50" y="110"/>
                    <a:pt x="49" y="109"/>
                    <a:pt x="47" y="109"/>
                  </a:cubicBezTo>
                  <a:cubicBezTo>
                    <a:pt x="46" y="109"/>
                    <a:pt x="45" y="109"/>
                    <a:pt x="44" y="110"/>
                  </a:cubicBezTo>
                  <a:cubicBezTo>
                    <a:pt x="42" y="111"/>
                    <a:pt x="41" y="111"/>
                    <a:pt x="39" y="111"/>
                  </a:cubicBezTo>
                  <a:cubicBezTo>
                    <a:pt x="34" y="111"/>
                    <a:pt x="32" y="110"/>
                    <a:pt x="32" y="105"/>
                  </a:cubicBezTo>
                  <a:cubicBezTo>
                    <a:pt x="32" y="42"/>
                    <a:pt x="32" y="42"/>
                    <a:pt x="32" y="42"/>
                  </a:cubicBezTo>
                  <a:cubicBezTo>
                    <a:pt x="49" y="42"/>
                    <a:pt x="49" y="42"/>
                    <a:pt x="49" y="42"/>
                  </a:cubicBezTo>
                  <a:cubicBezTo>
                    <a:pt x="51" y="42"/>
                    <a:pt x="53" y="40"/>
                    <a:pt x="53" y="38"/>
                  </a:cubicBezTo>
                  <a:cubicBezTo>
                    <a:pt x="53" y="26"/>
                    <a:pt x="53" y="26"/>
                    <a:pt x="53" y="26"/>
                  </a:cubicBezTo>
                  <a:cubicBezTo>
                    <a:pt x="53" y="24"/>
                    <a:pt x="51" y="22"/>
                    <a:pt x="49" y="22"/>
                  </a:cubicBezTo>
                  <a:cubicBezTo>
                    <a:pt x="32" y="22"/>
                    <a:pt x="32" y="22"/>
                    <a:pt x="32" y="22"/>
                  </a:cubicBezTo>
                  <a:cubicBezTo>
                    <a:pt x="32" y="4"/>
                    <a:pt x="32" y="4"/>
                    <a:pt x="32" y="4"/>
                  </a:cubicBezTo>
                  <a:cubicBezTo>
                    <a:pt x="32" y="2"/>
                    <a:pt x="31" y="0"/>
                    <a:pt x="28" y="0"/>
                  </a:cubicBezTo>
                  <a:cubicBezTo>
                    <a:pt x="16" y="0"/>
                    <a:pt x="16" y="0"/>
                    <a:pt x="16" y="0"/>
                  </a:cubicBezTo>
                  <a:cubicBezTo>
                    <a:pt x="13" y="0"/>
                    <a:pt x="12" y="2"/>
                    <a:pt x="12" y="4"/>
                  </a:cubicBezTo>
                  <a:cubicBezTo>
                    <a:pt x="12" y="22"/>
                    <a:pt x="12" y="22"/>
                    <a:pt x="12" y="22"/>
                  </a:cubicBezTo>
                  <a:cubicBezTo>
                    <a:pt x="4" y="22"/>
                    <a:pt x="4" y="22"/>
                    <a:pt x="4" y="22"/>
                  </a:cubicBezTo>
                  <a:cubicBezTo>
                    <a:pt x="2" y="22"/>
                    <a:pt x="0" y="24"/>
                    <a:pt x="0" y="26"/>
                  </a:cubicBezTo>
                  <a:cubicBezTo>
                    <a:pt x="0" y="38"/>
                    <a:pt x="0" y="38"/>
                    <a:pt x="0" y="38"/>
                  </a:cubicBezTo>
                  <a:cubicBezTo>
                    <a:pt x="0" y="40"/>
                    <a:pt x="2" y="42"/>
                    <a:pt x="4" y="42"/>
                  </a:cubicBezTo>
                  <a:cubicBezTo>
                    <a:pt x="12" y="42"/>
                    <a:pt x="12" y="42"/>
                    <a:pt x="12" y="42"/>
                  </a:cubicBezTo>
                  <a:cubicBezTo>
                    <a:pt x="12" y="106"/>
                    <a:pt x="12" y="106"/>
                    <a:pt x="12" y="106"/>
                  </a:cubicBezTo>
                  <a:cubicBezTo>
                    <a:pt x="12" y="121"/>
                    <a:pt x="23" y="131"/>
                    <a:pt x="39" y="131"/>
                  </a:cubicBezTo>
                  <a:cubicBezTo>
                    <a:pt x="43" y="131"/>
                    <a:pt x="48" y="130"/>
                    <a:pt x="53" y="127"/>
                  </a:cubicBezTo>
                  <a:cubicBezTo>
                    <a:pt x="54" y="126"/>
                    <a:pt x="55" y="124"/>
                    <a:pt x="54" y="122"/>
                  </a:cubicBezTo>
                  <a:lnTo>
                    <a:pt x="5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26" name="Freeform 33">
              <a:extLst>
                <a:ext uri="{FF2B5EF4-FFF2-40B4-BE49-F238E27FC236}">
                  <a16:creationId xmlns:a16="http://schemas.microsoft.com/office/drawing/2014/main" id="{2FC90EF7-541F-4674-8B5E-4CE15D1FD206}"/>
                </a:ext>
              </a:extLst>
            </p:cNvPr>
            <p:cNvSpPr>
              <a:spLocks/>
            </p:cNvSpPr>
            <p:nvPr/>
          </p:nvSpPr>
          <p:spPr bwMode="auto">
            <a:xfrm>
              <a:off x="204788" y="8669338"/>
              <a:ext cx="34925" cy="33338"/>
            </a:xfrm>
            <a:custGeom>
              <a:avLst/>
              <a:gdLst>
                <a:gd name="T0" fmla="*/ 24 w 26"/>
                <a:gd name="T1" fmla="*/ 9 h 26"/>
                <a:gd name="T2" fmla="*/ 7 w 26"/>
                <a:gd name="T3" fmla="*/ 2 h 26"/>
                <a:gd name="T4" fmla="*/ 1 w 26"/>
                <a:gd name="T5" fmla="*/ 9 h 26"/>
                <a:gd name="T6" fmla="*/ 1 w 26"/>
                <a:gd name="T7" fmla="*/ 19 h 26"/>
                <a:gd name="T8" fmla="*/ 8 w 26"/>
                <a:gd name="T9" fmla="*/ 25 h 26"/>
                <a:gd name="T10" fmla="*/ 12 w 26"/>
                <a:gd name="T11" fmla="*/ 26 h 26"/>
                <a:gd name="T12" fmla="*/ 17 w 26"/>
                <a:gd name="T13" fmla="*/ 25 h 26"/>
                <a:gd name="T14" fmla="*/ 24 w 26"/>
                <a:gd name="T15" fmla="*/ 9 h 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 h="26">
                  <a:moveTo>
                    <a:pt x="24" y="9"/>
                  </a:moveTo>
                  <a:cubicBezTo>
                    <a:pt x="21" y="3"/>
                    <a:pt x="14" y="0"/>
                    <a:pt x="7" y="2"/>
                  </a:cubicBezTo>
                  <a:cubicBezTo>
                    <a:pt x="4" y="4"/>
                    <a:pt x="2" y="6"/>
                    <a:pt x="1" y="9"/>
                  </a:cubicBezTo>
                  <a:cubicBezTo>
                    <a:pt x="0" y="12"/>
                    <a:pt x="0" y="16"/>
                    <a:pt x="1" y="19"/>
                  </a:cubicBezTo>
                  <a:cubicBezTo>
                    <a:pt x="2" y="22"/>
                    <a:pt x="5" y="24"/>
                    <a:pt x="8" y="25"/>
                  </a:cubicBezTo>
                  <a:cubicBezTo>
                    <a:pt x="9" y="26"/>
                    <a:pt x="11" y="26"/>
                    <a:pt x="12" y="26"/>
                  </a:cubicBezTo>
                  <a:cubicBezTo>
                    <a:pt x="14" y="26"/>
                    <a:pt x="16" y="26"/>
                    <a:pt x="17" y="25"/>
                  </a:cubicBezTo>
                  <a:cubicBezTo>
                    <a:pt x="24" y="22"/>
                    <a:pt x="26" y="15"/>
                    <a:pt x="24"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27" name="Freeform 34">
              <a:extLst>
                <a:ext uri="{FF2B5EF4-FFF2-40B4-BE49-F238E27FC236}">
                  <a16:creationId xmlns:a16="http://schemas.microsoft.com/office/drawing/2014/main" id="{69BCAB91-8BB8-4448-A8A4-63BA1BB744DC}"/>
                </a:ext>
              </a:extLst>
            </p:cNvPr>
            <p:cNvSpPr>
              <a:spLocks noEditPoints="1"/>
            </p:cNvSpPr>
            <p:nvPr/>
          </p:nvSpPr>
          <p:spPr bwMode="auto">
            <a:xfrm>
              <a:off x="-763587" y="8526463"/>
              <a:ext cx="149225" cy="179388"/>
            </a:xfrm>
            <a:custGeom>
              <a:avLst/>
              <a:gdLst>
                <a:gd name="T0" fmla="*/ 59 w 114"/>
                <a:gd name="T1" fmla="*/ 26 h 138"/>
                <a:gd name="T2" fmla="*/ 21 w 114"/>
                <a:gd name="T3" fmla="*/ 42 h 138"/>
                <a:gd name="T4" fmla="*/ 21 w 114"/>
                <a:gd name="T5" fmla="*/ 4 h 138"/>
                <a:gd name="T6" fmla="*/ 17 w 114"/>
                <a:gd name="T7" fmla="*/ 0 h 138"/>
                <a:gd name="T8" fmla="*/ 5 w 114"/>
                <a:gd name="T9" fmla="*/ 0 h 138"/>
                <a:gd name="T10" fmla="*/ 0 w 114"/>
                <a:gd name="T11" fmla="*/ 4 h 138"/>
                <a:gd name="T12" fmla="*/ 0 w 114"/>
                <a:gd name="T13" fmla="*/ 131 h 138"/>
                <a:gd name="T14" fmla="*/ 5 w 114"/>
                <a:gd name="T15" fmla="*/ 135 h 138"/>
                <a:gd name="T16" fmla="*/ 17 w 114"/>
                <a:gd name="T17" fmla="*/ 135 h 138"/>
                <a:gd name="T18" fmla="*/ 21 w 114"/>
                <a:gd name="T19" fmla="*/ 131 h 138"/>
                <a:gd name="T20" fmla="*/ 21 w 114"/>
                <a:gd name="T21" fmla="*/ 123 h 138"/>
                <a:gd name="T22" fmla="*/ 59 w 114"/>
                <a:gd name="T23" fmla="*/ 138 h 138"/>
                <a:gd name="T24" fmla="*/ 114 w 114"/>
                <a:gd name="T25" fmla="*/ 82 h 138"/>
                <a:gd name="T26" fmla="*/ 59 w 114"/>
                <a:gd name="T27" fmla="*/ 26 h 138"/>
                <a:gd name="T28" fmla="*/ 57 w 114"/>
                <a:gd name="T29" fmla="*/ 118 h 138"/>
                <a:gd name="T30" fmla="*/ 21 w 114"/>
                <a:gd name="T31" fmla="*/ 82 h 138"/>
                <a:gd name="T32" fmla="*/ 57 w 114"/>
                <a:gd name="T33" fmla="*/ 46 h 138"/>
                <a:gd name="T34" fmla="*/ 93 w 114"/>
                <a:gd name="T35" fmla="*/ 82 h 138"/>
                <a:gd name="T36" fmla="*/ 57 w 114"/>
                <a:gd name="T37" fmla="*/ 118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4" h="138">
                  <a:moveTo>
                    <a:pt x="59" y="26"/>
                  </a:moveTo>
                  <a:cubicBezTo>
                    <a:pt x="41" y="26"/>
                    <a:pt x="29" y="34"/>
                    <a:pt x="21" y="42"/>
                  </a:cubicBezTo>
                  <a:cubicBezTo>
                    <a:pt x="21" y="4"/>
                    <a:pt x="21" y="4"/>
                    <a:pt x="21" y="4"/>
                  </a:cubicBezTo>
                  <a:cubicBezTo>
                    <a:pt x="21" y="2"/>
                    <a:pt x="19" y="0"/>
                    <a:pt x="17" y="0"/>
                  </a:cubicBezTo>
                  <a:cubicBezTo>
                    <a:pt x="5" y="0"/>
                    <a:pt x="5" y="0"/>
                    <a:pt x="5" y="0"/>
                  </a:cubicBezTo>
                  <a:cubicBezTo>
                    <a:pt x="2" y="0"/>
                    <a:pt x="0" y="2"/>
                    <a:pt x="0" y="4"/>
                  </a:cubicBezTo>
                  <a:cubicBezTo>
                    <a:pt x="0" y="131"/>
                    <a:pt x="0" y="131"/>
                    <a:pt x="0" y="131"/>
                  </a:cubicBezTo>
                  <a:cubicBezTo>
                    <a:pt x="0" y="134"/>
                    <a:pt x="2" y="135"/>
                    <a:pt x="5" y="135"/>
                  </a:cubicBezTo>
                  <a:cubicBezTo>
                    <a:pt x="17" y="135"/>
                    <a:pt x="17" y="135"/>
                    <a:pt x="17" y="135"/>
                  </a:cubicBezTo>
                  <a:cubicBezTo>
                    <a:pt x="19" y="135"/>
                    <a:pt x="21" y="134"/>
                    <a:pt x="21" y="131"/>
                  </a:cubicBezTo>
                  <a:cubicBezTo>
                    <a:pt x="21" y="123"/>
                    <a:pt x="21" y="123"/>
                    <a:pt x="21" y="123"/>
                  </a:cubicBezTo>
                  <a:cubicBezTo>
                    <a:pt x="29" y="131"/>
                    <a:pt x="41" y="138"/>
                    <a:pt x="59" y="138"/>
                  </a:cubicBezTo>
                  <a:cubicBezTo>
                    <a:pt x="90" y="138"/>
                    <a:pt x="114" y="114"/>
                    <a:pt x="114" y="82"/>
                  </a:cubicBezTo>
                  <a:cubicBezTo>
                    <a:pt x="114" y="51"/>
                    <a:pt x="90" y="26"/>
                    <a:pt x="59" y="26"/>
                  </a:cubicBezTo>
                  <a:close/>
                  <a:moveTo>
                    <a:pt x="57" y="118"/>
                  </a:moveTo>
                  <a:cubicBezTo>
                    <a:pt x="37" y="118"/>
                    <a:pt x="21" y="102"/>
                    <a:pt x="21" y="82"/>
                  </a:cubicBezTo>
                  <a:cubicBezTo>
                    <a:pt x="21" y="62"/>
                    <a:pt x="37" y="46"/>
                    <a:pt x="57" y="46"/>
                  </a:cubicBezTo>
                  <a:cubicBezTo>
                    <a:pt x="77" y="46"/>
                    <a:pt x="93" y="62"/>
                    <a:pt x="93" y="82"/>
                  </a:cubicBezTo>
                  <a:cubicBezTo>
                    <a:pt x="93" y="102"/>
                    <a:pt x="77" y="118"/>
                    <a:pt x="57" y="1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28" name="Freeform 35">
              <a:extLst>
                <a:ext uri="{FF2B5EF4-FFF2-40B4-BE49-F238E27FC236}">
                  <a16:creationId xmlns:a16="http://schemas.microsoft.com/office/drawing/2014/main" id="{CE725B54-4439-450C-8D78-FF19A581E89B}"/>
                </a:ext>
              </a:extLst>
            </p:cNvPr>
            <p:cNvSpPr>
              <a:spLocks noEditPoints="1"/>
            </p:cNvSpPr>
            <p:nvPr/>
          </p:nvSpPr>
          <p:spPr bwMode="auto">
            <a:xfrm>
              <a:off x="41275" y="8559801"/>
              <a:ext cx="147638" cy="146050"/>
            </a:xfrm>
            <a:custGeom>
              <a:avLst/>
              <a:gdLst>
                <a:gd name="T0" fmla="*/ 110 w 114"/>
                <a:gd name="T1" fmla="*/ 3 h 112"/>
                <a:gd name="T2" fmla="*/ 97 w 114"/>
                <a:gd name="T3" fmla="*/ 3 h 112"/>
                <a:gd name="T4" fmla="*/ 93 w 114"/>
                <a:gd name="T5" fmla="*/ 7 h 112"/>
                <a:gd name="T6" fmla="*/ 93 w 114"/>
                <a:gd name="T7" fmla="*/ 16 h 112"/>
                <a:gd name="T8" fmla="*/ 56 w 114"/>
                <a:gd name="T9" fmla="*/ 0 h 112"/>
                <a:gd name="T10" fmla="*/ 0 w 114"/>
                <a:gd name="T11" fmla="*/ 56 h 112"/>
                <a:gd name="T12" fmla="*/ 56 w 114"/>
                <a:gd name="T13" fmla="*/ 112 h 112"/>
                <a:gd name="T14" fmla="*/ 93 w 114"/>
                <a:gd name="T15" fmla="*/ 97 h 112"/>
                <a:gd name="T16" fmla="*/ 93 w 114"/>
                <a:gd name="T17" fmla="*/ 105 h 112"/>
                <a:gd name="T18" fmla="*/ 97 w 114"/>
                <a:gd name="T19" fmla="*/ 109 h 112"/>
                <a:gd name="T20" fmla="*/ 110 w 114"/>
                <a:gd name="T21" fmla="*/ 109 h 112"/>
                <a:gd name="T22" fmla="*/ 114 w 114"/>
                <a:gd name="T23" fmla="*/ 105 h 112"/>
                <a:gd name="T24" fmla="*/ 114 w 114"/>
                <a:gd name="T25" fmla="*/ 7 h 112"/>
                <a:gd name="T26" fmla="*/ 110 w 114"/>
                <a:gd name="T27" fmla="*/ 3 h 112"/>
                <a:gd name="T28" fmla="*/ 57 w 114"/>
                <a:gd name="T29" fmla="*/ 92 h 112"/>
                <a:gd name="T30" fmla="*/ 21 w 114"/>
                <a:gd name="T31" fmla="*/ 56 h 112"/>
                <a:gd name="T32" fmla="*/ 57 w 114"/>
                <a:gd name="T33" fmla="*/ 20 h 112"/>
                <a:gd name="T34" fmla="*/ 93 w 114"/>
                <a:gd name="T35" fmla="*/ 56 h 112"/>
                <a:gd name="T36" fmla="*/ 57 w 114"/>
                <a:gd name="T37" fmla="*/ 9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4" h="112">
                  <a:moveTo>
                    <a:pt x="110" y="3"/>
                  </a:moveTo>
                  <a:cubicBezTo>
                    <a:pt x="97" y="3"/>
                    <a:pt x="97" y="3"/>
                    <a:pt x="97" y="3"/>
                  </a:cubicBezTo>
                  <a:cubicBezTo>
                    <a:pt x="95" y="3"/>
                    <a:pt x="93" y="5"/>
                    <a:pt x="93" y="7"/>
                  </a:cubicBezTo>
                  <a:cubicBezTo>
                    <a:pt x="93" y="16"/>
                    <a:pt x="93" y="16"/>
                    <a:pt x="93" y="16"/>
                  </a:cubicBezTo>
                  <a:cubicBezTo>
                    <a:pt x="85" y="8"/>
                    <a:pt x="73" y="0"/>
                    <a:pt x="56" y="0"/>
                  </a:cubicBezTo>
                  <a:cubicBezTo>
                    <a:pt x="24" y="0"/>
                    <a:pt x="0" y="25"/>
                    <a:pt x="0" y="56"/>
                  </a:cubicBezTo>
                  <a:cubicBezTo>
                    <a:pt x="0" y="88"/>
                    <a:pt x="24" y="112"/>
                    <a:pt x="56" y="112"/>
                  </a:cubicBezTo>
                  <a:cubicBezTo>
                    <a:pt x="73" y="112"/>
                    <a:pt x="85" y="105"/>
                    <a:pt x="93" y="97"/>
                  </a:cubicBezTo>
                  <a:cubicBezTo>
                    <a:pt x="93" y="105"/>
                    <a:pt x="93" y="105"/>
                    <a:pt x="93" y="105"/>
                  </a:cubicBezTo>
                  <a:cubicBezTo>
                    <a:pt x="93" y="108"/>
                    <a:pt x="95" y="109"/>
                    <a:pt x="97" y="109"/>
                  </a:cubicBezTo>
                  <a:cubicBezTo>
                    <a:pt x="110" y="109"/>
                    <a:pt x="110" y="109"/>
                    <a:pt x="110" y="109"/>
                  </a:cubicBezTo>
                  <a:cubicBezTo>
                    <a:pt x="112" y="109"/>
                    <a:pt x="114" y="108"/>
                    <a:pt x="114" y="105"/>
                  </a:cubicBezTo>
                  <a:cubicBezTo>
                    <a:pt x="114" y="7"/>
                    <a:pt x="114" y="7"/>
                    <a:pt x="114" y="7"/>
                  </a:cubicBezTo>
                  <a:cubicBezTo>
                    <a:pt x="114" y="5"/>
                    <a:pt x="112" y="3"/>
                    <a:pt x="110" y="3"/>
                  </a:cubicBezTo>
                  <a:close/>
                  <a:moveTo>
                    <a:pt x="57" y="92"/>
                  </a:moveTo>
                  <a:cubicBezTo>
                    <a:pt x="37" y="92"/>
                    <a:pt x="21" y="76"/>
                    <a:pt x="21" y="56"/>
                  </a:cubicBezTo>
                  <a:cubicBezTo>
                    <a:pt x="21" y="36"/>
                    <a:pt x="37" y="20"/>
                    <a:pt x="57" y="20"/>
                  </a:cubicBezTo>
                  <a:cubicBezTo>
                    <a:pt x="77" y="20"/>
                    <a:pt x="93" y="36"/>
                    <a:pt x="93" y="56"/>
                  </a:cubicBezTo>
                  <a:cubicBezTo>
                    <a:pt x="93" y="76"/>
                    <a:pt x="77" y="92"/>
                    <a:pt x="57" y="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29" name="Freeform 36">
              <a:extLst>
                <a:ext uri="{FF2B5EF4-FFF2-40B4-BE49-F238E27FC236}">
                  <a16:creationId xmlns:a16="http://schemas.microsoft.com/office/drawing/2014/main" id="{2FFE16C2-E1F2-47B0-A6D4-CC79640975EB}"/>
                </a:ext>
              </a:extLst>
            </p:cNvPr>
            <p:cNvSpPr>
              <a:spLocks noEditPoints="1"/>
            </p:cNvSpPr>
            <p:nvPr/>
          </p:nvSpPr>
          <p:spPr bwMode="auto">
            <a:xfrm>
              <a:off x="-598487" y="8559801"/>
              <a:ext cx="147638" cy="146050"/>
            </a:xfrm>
            <a:custGeom>
              <a:avLst/>
              <a:gdLst>
                <a:gd name="T0" fmla="*/ 110 w 114"/>
                <a:gd name="T1" fmla="*/ 3 h 112"/>
                <a:gd name="T2" fmla="*/ 97 w 114"/>
                <a:gd name="T3" fmla="*/ 3 h 112"/>
                <a:gd name="T4" fmla="*/ 93 w 114"/>
                <a:gd name="T5" fmla="*/ 7 h 112"/>
                <a:gd name="T6" fmla="*/ 93 w 114"/>
                <a:gd name="T7" fmla="*/ 16 h 112"/>
                <a:gd name="T8" fmla="*/ 56 w 114"/>
                <a:gd name="T9" fmla="*/ 0 h 112"/>
                <a:gd name="T10" fmla="*/ 0 w 114"/>
                <a:gd name="T11" fmla="*/ 56 h 112"/>
                <a:gd name="T12" fmla="*/ 56 w 114"/>
                <a:gd name="T13" fmla="*/ 112 h 112"/>
                <a:gd name="T14" fmla="*/ 93 w 114"/>
                <a:gd name="T15" fmla="*/ 97 h 112"/>
                <a:gd name="T16" fmla="*/ 93 w 114"/>
                <a:gd name="T17" fmla="*/ 105 h 112"/>
                <a:gd name="T18" fmla="*/ 97 w 114"/>
                <a:gd name="T19" fmla="*/ 109 h 112"/>
                <a:gd name="T20" fmla="*/ 110 w 114"/>
                <a:gd name="T21" fmla="*/ 109 h 112"/>
                <a:gd name="T22" fmla="*/ 114 w 114"/>
                <a:gd name="T23" fmla="*/ 105 h 112"/>
                <a:gd name="T24" fmla="*/ 114 w 114"/>
                <a:gd name="T25" fmla="*/ 7 h 112"/>
                <a:gd name="T26" fmla="*/ 110 w 114"/>
                <a:gd name="T27" fmla="*/ 3 h 112"/>
                <a:gd name="T28" fmla="*/ 57 w 114"/>
                <a:gd name="T29" fmla="*/ 92 h 112"/>
                <a:gd name="T30" fmla="*/ 21 w 114"/>
                <a:gd name="T31" fmla="*/ 56 h 112"/>
                <a:gd name="T32" fmla="*/ 57 w 114"/>
                <a:gd name="T33" fmla="*/ 20 h 112"/>
                <a:gd name="T34" fmla="*/ 93 w 114"/>
                <a:gd name="T35" fmla="*/ 56 h 112"/>
                <a:gd name="T36" fmla="*/ 57 w 114"/>
                <a:gd name="T37" fmla="*/ 9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4" h="112">
                  <a:moveTo>
                    <a:pt x="110" y="3"/>
                  </a:moveTo>
                  <a:cubicBezTo>
                    <a:pt x="97" y="3"/>
                    <a:pt x="97" y="3"/>
                    <a:pt x="97" y="3"/>
                  </a:cubicBezTo>
                  <a:cubicBezTo>
                    <a:pt x="95" y="3"/>
                    <a:pt x="93" y="5"/>
                    <a:pt x="93" y="7"/>
                  </a:cubicBezTo>
                  <a:cubicBezTo>
                    <a:pt x="93" y="16"/>
                    <a:pt x="93" y="16"/>
                    <a:pt x="93" y="16"/>
                  </a:cubicBezTo>
                  <a:cubicBezTo>
                    <a:pt x="85" y="8"/>
                    <a:pt x="73" y="0"/>
                    <a:pt x="56" y="0"/>
                  </a:cubicBezTo>
                  <a:cubicBezTo>
                    <a:pt x="25" y="0"/>
                    <a:pt x="0" y="25"/>
                    <a:pt x="0" y="56"/>
                  </a:cubicBezTo>
                  <a:cubicBezTo>
                    <a:pt x="0" y="88"/>
                    <a:pt x="25" y="112"/>
                    <a:pt x="56" y="112"/>
                  </a:cubicBezTo>
                  <a:cubicBezTo>
                    <a:pt x="73" y="112"/>
                    <a:pt x="85" y="105"/>
                    <a:pt x="93" y="97"/>
                  </a:cubicBezTo>
                  <a:cubicBezTo>
                    <a:pt x="93" y="105"/>
                    <a:pt x="93" y="105"/>
                    <a:pt x="93" y="105"/>
                  </a:cubicBezTo>
                  <a:cubicBezTo>
                    <a:pt x="93" y="108"/>
                    <a:pt x="95" y="109"/>
                    <a:pt x="97" y="109"/>
                  </a:cubicBezTo>
                  <a:cubicBezTo>
                    <a:pt x="110" y="109"/>
                    <a:pt x="110" y="109"/>
                    <a:pt x="110" y="109"/>
                  </a:cubicBezTo>
                  <a:cubicBezTo>
                    <a:pt x="112" y="109"/>
                    <a:pt x="114" y="108"/>
                    <a:pt x="114" y="105"/>
                  </a:cubicBezTo>
                  <a:cubicBezTo>
                    <a:pt x="114" y="7"/>
                    <a:pt x="114" y="7"/>
                    <a:pt x="114" y="7"/>
                  </a:cubicBezTo>
                  <a:cubicBezTo>
                    <a:pt x="114" y="5"/>
                    <a:pt x="112" y="3"/>
                    <a:pt x="110" y="3"/>
                  </a:cubicBezTo>
                  <a:close/>
                  <a:moveTo>
                    <a:pt x="57" y="92"/>
                  </a:moveTo>
                  <a:cubicBezTo>
                    <a:pt x="37" y="92"/>
                    <a:pt x="21" y="76"/>
                    <a:pt x="21" y="56"/>
                  </a:cubicBezTo>
                  <a:cubicBezTo>
                    <a:pt x="21" y="36"/>
                    <a:pt x="37" y="20"/>
                    <a:pt x="57" y="20"/>
                  </a:cubicBezTo>
                  <a:cubicBezTo>
                    <a:pt x="77" y="20"/>
                    <a:pt x="93" y="36"/>
                    <a:pt x="93" y="56"/>
                  </a:cubicBezTo>
                  <a:cubicBezTo>
                    <a:pt x="93" y="76"/>
                    <a:pt x="77" y="92"/>
                    <a:pt x="57" y="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30" name="object 7">
            <a:extLst>
              <a:ext uri="{FF2B5EF4-FFF2-40B4-BE49-F238E27FC236}">
                <a16:creationId xmlns:a16="http://schemas.microsoft.com/office/drawing/2014/main" id="{4D04D980-2A92-4E4A-A8CA-35A1ACBE413B}"/>
              </a:ext>
            </a:extLst>
          </p:cNvPr>
          <p:cNvSpPr/>
          <p:nvPr userDrawn="1"/>
        </p:nvSpPr>
        <p:spPr>
          <a:xfrm flipV="1">
            <a:off x="710668" y="5471228"/>
            <a:ext cx="653971" cy="45719"/>
          </a:xfrm>
          <a:custGeom>
            <a:avLst/>
            <a:gdLst/>
            <a:ahLst/>
            <a:cxnLst/>
            <a:rect l="l" t="t" r="r" b="b"/>
            <a:pathLst>
              <a:path w="1376680">
                <a:moveTo>
                  <a:pt x="0" y="0"/>
                </a:moveTo>
                <a:lnTo>
                  <a:pt x="1376502" y="0"/>
                </a:lnTo>
              </a:path>
            </a:pathLst>
          </a:custGeom>
          <a:ln w="38100">
            <a:solidFill>
              <a:schemeClr val="accent5"/>
            </a:solidFill>
          </a:ln>
        </p:spPr>
        <p:txBody>
          <a:bodyPr wrap="square" lIns="0" tIns="0" rIns="0" bIns="0" rtlCol="0"/>
          <a:lstStyle/>
          <a:p>
            <a:pPr marL="0" marR="0" lvl="0" indent="0" algn="l" defTabSz="870875" rtl="0" eaLnBrk="1" fontAlgn="auto" latinLnBrk="0" hangingPunct="1">
              <a:lnSpc>
                <a:spcPct val="100000"/>
              </a:lnSpc>
              <a:spcBef>
                <a:spcPts val="0"/>
              </a:spcBef>
              <a:spcAft>
                <a:spcPts val="0"/>
              </a:spcAft>
              <a:buClrTx/>
              <a:buSzTx/>
              <a:buFontTx/>
              <a:buNone/>
              <a:tabLst/>
              <a:defRPr/>
            </a:pPr>
            <a:endParaRPr kumimoji="0" sz="1714" b="0" i="0" u="none" strike="noStrike" kern="1200" cap="none" spc="0" normalizeH="0" baseline="0" noProof="0">
              <a:ln>
                <a:noFill/>
              </a:ln>
              <a:solidFill>
                <a:srgbClr val="2E293D"/>
              </a:solidFill>
              <a:effectLst/>
              <a:uLnTx/>
              <a:uFillTx/>
              <a:latin typeface="Calibri"/>
              <a:ea typeface="+mn-ea"/>
              <a:cs typeface="+mn-cs"/>
            </a:endParaRPr>
          </a:p>
        </p:txBody>
      </p:sp>
      <p:sp>
        <p:nvSpPr>
          <p:cNvPr id="31" name="Text Placeholder 4">
            <a:extLst>
              <a:ext uri="{FF2B5EF4-FFF2-40B4-BE49-F238E27FC236}">
                <a16:creationId xmlns:a16="http://schemas.microsoft.com/office/drawing/2014/main" id="{8D4F39C6-85CB-4BA1-AE63-1DA8C6856AFB}"/>
              </a:ext>
            </a:extLst>
          </p:cNvPr>
          <p:cNvSpPr>
            <a:spLocks noGrp="1"/>
          </p:cNvSpPr>
          <p:nvPr>
            <p:ph type="body" sz="quarter" idx="27" hasCustomPrompt="1"/>
          </p:nvPr>
        </p:nvSpPr>
        <p:spPr>
          <a:xfrm>
            <a:off x="714769" y="4827456"/>
            <a:ext cx="4674665" cy="274208"/>
          </a:xfrm>
          <a:prstGeom prst="rect">
            <a:avLst/>
          </a:prstGeom>
        </p:spPr>
        <p:txBody>
          <a:bodyPr lIns="0" anchor="t"/>
          <a:lstStyle>
            <a:lvl1pPr marL="0" indent="0">
              <a:buNone/>
              <a:defRPr sz="1200" b="0">
                <a:solidFill>
                  <a:schemeClr val="bg1"/>
                </a:solidFill>
                <a:latin typeface="+mn-lt"/>
                <a:cs typeface="Calibri" panose="020F0502020204030204" pitchFamily="34" charset="0"/>
              </a:defRPr>
            </a:lvl1pPr>
            <a:lvl2pPr marL="457200" indent="0">
              <a:buNone/>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More text here</a:t>
            </a:r>
          </a:p>
        </p:txBody>
      </p:sp>
      <p:sp>
        <p:nvSpPr>
          <p:cNvPr id="33" name="Text Placeholder 4">
            <a:extLst>
              <a:ext uri="{FF2B5EF4-FFF2-40B4-BE49-F238E27FC236}">
                <a16:creationId xmlns:a16="http://schemas.microsoft.com/office/drawing/2014/main" id="{B146733C-E5C2-4293-8885-5DED0AB30291}"/>
              </a:ext>
            </a:extLst>
          </p:cNvPr>
          <p:cNvSpPr>
            <a:spLocks noGrp="1"/>
          </p:cNvSpPr>
          <p:nvPr>
            <p:ph type="body" sz="quarter" idx="28" hasCustomPrompt="1"/>
          </p:nvPr>
        </p:nvSpPr>
        <p:spPr>
          <a:xfrm>
            <a:off x="714769" y="5891967"/>
            <a:ext cx="4674665" cy="274208"/>
          </a:xfrm>
          <a:prstGeom prst="rect">
            <a:avLst/>
          </a:prstGeom>
        </p:spPr>
        <p:txBody>
          <a:bodyPr lIns="0" anchor="t"/>
          <a:lstStyle>
            <a:lvl1pPr marL="0" indent="0">
              <a:buNone/>
              <a:defRPr sz="1200" b="0">
                <a:solidFill>
                  <a:schemeClr val="bg1"/>
                </a:solidFill>
                <a:latin typeface="+mn-lt"/>
                <a:cs typeface="Calibri" panose="020F0502020204030204" pitchFamily="34" charset="0"/>
              </a:defRPr>
            </a:lvl1pPr>
            <a:lvl2pPr marL="457200" indent="0">
              <a:buNone/>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Published: Date 2021</a:t>
            </a:r>
          </a:p>
        </p:txBody>
      </p:sp>
      <p:pic>
        <p:nvPicPr>
          <p:cNvPr id="4" name="Picture 3" descr="A group of people sitting on the ground&#10;&#10;Description automatically generated with low confidence">
            <a:extLst>
              <a:ext uri="{FF2B5EF4-FFF2-40B4-BE49-F238E27FC236}">
                <a16:creationId xmlns:a16="http://schemas.microsoft.com/office/drawing/2014/main" id="{2601735D-294A-457E-9766-65445478BC87}"/>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l="26055" r="27070"/>
          <a:stretch/>
        </p:blipFill>
        <p:spPr>
          <a:xfrm>
            <a:off x="6096000" y="0"/>
            <a:ext cx="6096000" cy="6858000"/>
          </a:xfrm>
          <a:prstGeom prst="rect">
            <a:avLst/>
          </a:prstGeom>
        </p:spPr>
      </p:pic>
    </p:spTree>
    <p:extLst>
      <p:ext uri="{BB962C8B-B14F-4D97-AF65-F5344CB8AC3E}">
        <p14:creationId xmlns:p14="http://schemas.microsoft.com/office/powerpoint/2010/main" val="511866623"/>
      </p:ext>
    </p:extLst>
  </p:cSld>
  <p:clrMapOvr>
    <a:masterClrMapping/>
  </p:clrMapOvr>
  <p:extLst>
    <p:ext uri="{DCECCB84-F9BA-43D5-87BE-67443E8EF086}">
      <p15:sldGuideLst xmlns:p15="http://schemas.microsoft.com/office/powerpoint/2012/main">
        <p15:guide id="1"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Page 5">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708483" y="299662"/>
            <a:ext cx="243606" cy="301955"/>
          </a:xfrm>
          <a:prstGeom prst="rect">
            <a:avLst/>
          </a:prstGeom>
        </p:spPr>
      </p:pic>
      <p:sp>
        <p:nvSpPr>
          <p:cNvPr id="2" name="TextBox 1"/>
          <p:cNvSpPr txBox="1"/>
          <p:nvPr userDrawn="1"/>
        </p:nvSpPr>
        <p:spPr>
          <a:xfrm>
            <a:off x="11458573" y="6334780"/>
            <a:ext cx="733427" cy="261610"/>
          </a:xfrm>
          <a:prstGeom prst="rect">
            <a:avLst/>
          </a:prstGeom>
        </p:spPr>
        <p:txBody>
          <a:bodyPr wrap="square" rtlCol="0">
            <a:spAutoFit/>
          </a:bodyPr>
          <a:lstStyle/>
          <a:p>
            <a:pPr algn="ctr" eaLnBrk="0" fontAlgn="base" hangingPunct="0">
              <a:spcAft>
                <a:spcPct val="0"/>
              </a:spcAft>
              <a:buClr>
                <a:srgbClr val="00DEA5"/>
              </a:buClr>
              <a:buSzPct val="115000"/>
              <a:defRPr/>
            </a:pPr>
            <a:fld id="{B1E76123-1BC9-41C9-AFA1-DAB105A43A52}" type="slidenum">
              <a:rPr lang="en-GB" sz="1100">
                <a:solidFill>
                  <a:schemeClr val="accent2"/>
                </a:solidFill>
                <a:cs typeface="Rubik Light" panose="02000604000000020004" pitchFamily="2" charset="-79"/>
              </a:rPr>
              <a:pPr algn="ctr" eaLnBrk="0" fontAlgn="base" hangingPunct="0">
                <a:spcAft>
                  <a:spcPct val="0"/>
                </a:spcAft>
                <a:buClr>
                  <a:srgbClr val="00DEA5"/>
                </a:buClr>
                <a:buSzPct val="115000"/>
                <a:defRPr/>
              </a:pPr>
              <a:t>‹#›</a:t>
            </a:fld>
            <a:endParaRPr lang="en-GB" sz="1100">
              <a:solidFill>
                <a:schemeClr val="accent2"/>
              </a:solidFill>
              <a:cs typeface="Rubik Light" panose="02000604000000020004" pitchFamily="2" charset="-79"/>
            </a:endParaRPr>
          </a:p>
        </p:txBody>
      </p:sp>
      <p:sp>
        <p:nvSpPr>
          <p:cNvPr id="15" name="Rectangle 18"/>
          <p:cNvSpPr/>
          <p:nvPr userDrawn="1"/>
        </p:nvSpPr>
        <p:spPr>
          <a:xfrm rot="5400000">
            <a:off x="58829" y="377505"/>
            <a:ext cx="432000" cy="36000"/>
          </a:xfrm>
          <a:prstGeom prst="rect">
            <a:avLst/>
          </a:prstGeom>
          <a:solidFill>
            <a:srgbClr val="00DE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solidFill>
                <a:srgbClr val="FFFFFF"/>
              </a:solidFill>
            </a:endParaRPr>
          </a:p>
        </p:txBody>
      </p:sp>
      <p:sp>
        <p:nvSpPr>
          <p:cNvPr id="10" name="Content Placeholder 2"/>
          <p:cNvSpPr>
            <a:spLocks noGrp="1"/>
          </p:cNvSpPr>
          <p:nvPr>
            <p:ph sz="half" idx="1" hasCustomPrompt="1"/>
          </p:nvPr>
        </p:nvSpPr>
        <p:spPr>
          <a:xfrm>
            <a:off x="292829" y="1269000"/>
            <a:ext cx="11165744" cy="4882767"/>
          </a:xfrm>
          <a:prstGeom prst="rect">
            <a:avLst/>
          </a:prstGeom>
        </p:spPr>
        <p:txBody>
          <a:bodyPr/>
          <a:lstStyle>
            <a:lvl1pPr marL="0" indent="0">
              <a:buNone/>
              <a:defRPr/>
            </a:lvl1pPr>
          </a:lstStyle>
          <a:p>
            <a:pPr lvl="0"/>
            <a:r>
              <a:rPr lang="en-GB"/>
              <a:t> </a:t>
            </a:r>
          </a:p>
        </p:txBody>
      </p:sp>
      <p:sp>
        <p:nvSpPr>
          <p:cNvPr id="12" name="Text Placeholder 4">
            <a:extLst>
              <a:ext uri="{FF2B5EF4-FFF2-40B4-BE49-F238E27FC236}">
                <a16:creationId xmlns:a16="http://schemas.microsoft.com/office/drawing/2014/main" id="{0F70ED26-1BB2-494A-9F9B-C77E25337F05}"/>
              </a:ext>
            </a:extLst>
          </p:cNvPr>
          <p:cNvSpPr>
            <a:spLocks noGrp="1"/>
          </p:cNvSpPr>
          <p:nvPr>
            <p:ph type="body" sz="quarter" idx="19" hasCustomPrompt="1"/>
          </p:nvPr>
        </p:nvSpPr>
        <p:spPr>
          <a:xfrm>
            <a:off x="292830" y="6369968"/>
            <a:ext cx="11165743" cy="199780"/>
          </a:xfrm>
          <a:prstGeom prst="rect">
            <a:avLst/>
          </a:prstGeom>
        </p:spPr>
        <p:txBody>
          <a:bodyPr lIns="288000" anchor="t"/>
          <a:lstStyle>
            <a:lvl1pPr marL="0" indent="0">
              <a:buNone/>
              <a:defRPr sz="800" b="0" baseline="0">
                <a:solidFill>
                  <a:schemeClr val="accent2"/>
                </a:solidFill>
                <a:latin typeface="+mn-lt"/>
                <a:cs typeface="Calibri" panose="020F0502020204030204" pitchFamily="34" charset="0"/>
              </a:defRPr>
            </a:lvl1pPr>
            <a:lvl2pPr marL="457200" indent="0">
              <a:buNone/>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Source:</a:t>
            </a:r>
          </a:p>
        </p:txBody>
      </p:sp>
      <p:sp>
        <p:nvSpPr>
          <p:cNvPr id="13" name="Text Placeholder 4">
            <a:extLst>
              <a:ext uri="{FF2B5EF4-FFF2-40B4-BE49-F238E27FC236}">
                <a16:creationId xmlns:a16="http://schemas.microsoft.com/office/drawing/2014/main" id="{7C6BDE95-3034-4740-885C-EFC515B7CCE0}"/>
              </a:ext>
            </a:extLst>
          </p:cNvPr>
          <p:cNvSpPr>
            <a:spLocks noGrp="1"/>
          </p:cNvSpPr>
          <p:nvPr>
            <p:ph type="body" sz="quarter" idx="13"/>
          </p:nvPr>
        </p:nvSpPr>
        <p:spPr>
          <a:xfrm>
            <a:off x="251417" y="171225"/>
            <a:ext cx="11207154" cy="430392"/>
          </a:xfrm>
          <a:prstGeom prst="rect">
            <a:avLst/>
          </a:prstGeom>
        </p:spPr>
        <p:txBody>
          <a:bodyPr lIns="288000" anchor="t"/>
          <a:lstStyle>
            <a:lvl1pPr marL="0" indent="0">
              <a:buNone/>
              <a:defRPr sz="2400">
                <a:solidFill>
                  <a:schemeClr val="accent2"/>
                </a:solidFill>
                <a:latin typeface="+mn-lt"/>
                <a:cs typeface="Calibri" panose="020F0502020204030204" pitchFamily="34" charset="0"/>
              </a:defRPr>
            </a:lvl1pPr>
            <a:lvl2pPr marL="457200" indent="0">
              <a:buNone/>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Edit Master text styles</a:t>
            </a:r>
          </a:p>
        </p:txBody>
      </p:sp>
      <p:sp>
        <p:nvSpPr>
          <p:cNvPr id="14" name="Text Placeholder 4">
            <a:extLst>
              <a:ext uri="{FF2B5EF4-FFF2-40B4-BE49-F238E27FC236}">
                <a16:creationId xmlns:a16="http://schemas.microsoft.com/office/drawing/2014/main" id="{1A439667-6790-458A-BD4B-9244BE675B63}"/>
              </a:ext>
            </a:extLst>
          </p:cNvPr>
          <p:cNvSpPr>
            <a:spLocks noGrp="1"/>
          </p:cNvSpPr>
          <p:nvPr>
            <p:ph type="body" sz="quarter" idx="14"/>
          </p:nvPr>
        </p:nvSpPr>
        <p:spPr>
          <a:xfrm>
            <a:off x="251417" y="616784"/>
            <a:ext cx="11207156" cy="347311"/>
          </a:xfrm>
          <a:prstGeom prst="rect">
            <a:avLst/>
          </a:prstGeom>
        </p:spPr>
        <p:txBody>
          <a:bodyPr lIns="288000" anchor="t"/>
          <a:lstStyle>
            <a:lvl1pPr marL="0" indent="0">
              <a:buNone/>
              <a:defRPr sz="1600">
                <a:solidFill>
                  <a:schemeClr val="accent2"/>
                </a:solidFill>
                <a:latin typeface="+mn-lt"/>
                <a:cs typeface="Calibri" panose="020F0502020204030204" pitchFamily="34" charset="0"/>
              </a:defRPr>
            </a:lvl1pPr>
            <a:lvl2pPr marL="457200" indent="0">
              <a:buNone/>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Edit Master text styles</a:t>
            </a:r>
          </a:p>
        </p:txBody>
      </p:sp>
    </p:spTree>
    <p:extLst>
      <p:ext uri="{BB962C8B-B14F-4D97-AF65-F5344CB8AC3E}">
        <p14:creationId xmlns:p14="http://schemas.microsoft.com/office/powerpoint/2010/main" val="15440458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TitleOnly">
    <p:spTree>
      <p:nvGrpSpPr>
        <p:cNvPr id="1" name=""/>
        <p:cNvGrpSpPr/>
        <p:nvPr/>
      </p:nvGrpSpPr>
      <p:grpSpPr>
        <a:xfrm>
          <a:off x="0" y="0"/>
          <a:ext cx="0" cy="0"/>
          <a:chOff x="0" y="0"/>
          <a:chExt cx="0" cy="0"/>
        </a:xfrm>
      </p:grpSpPr>
      <p:sp>
        <p:nvSpPr>
          <p:cNvPr id="10" name="Slide Number Placeholder 5">
            <a:extLst>
              <a:ext uri="{FF2B5EF4-FFF2-40B4-BE49-F238E27FC236}">
                <a16:creationId xmlns:a16="http://schemas.microsoft.com/office/drawing/2014/main" id="{857A5054-86D5-5544-B85E-E706E0A7A4A4}"/>
              </a:ext>
            </a:extLst>
          </p:cNvPr>
          <p:cNvSpPr>
            <a:spLocks noGrp="1"/>
          </p:cNvSpPr>
          <p:nvPr>
            <p:ph type="sldNum" sz="quarter" idx="4"/>
          </p:nvPr>
        </p:nvSpPr>
        <p:spPr>
          <a:xfrm>
            <a:off x="11756399" y="6418874"/>
            <a:ext cx="400852" cy="402775"/>
          </a:xfrm>
          <a:prstGeom prst="rect">
            <a:avLst/>
          </a:prstGeom>
          <a:solidFill>
            <a:schemeClr val="accent2"/>
          </a:solidFill>
        </p:spPr>
        <p:txBody>
          <a:bodyPr vert="horz" wrap="none" lIns="108000" tIns="108000" rIns="108000" bIns="108000" rtlCol="0" anchor="ctr">
            <a:spAutoFit/>
          </a:bodyPr>
          <a:lstStyle>
            <a:lvl1pPr algn="ctr">
              <a:defRPr sz="1200">
                <a:solidFill>
                  <a:schemeClr val="bg1"/>
                </a:solidFill>
                <a:latin typeface="Calibri" panose="020F0502020204030204" pitchFamily="34" charset="0"/>
                <a:ea typeface="Calibri" panose="020F0502020204030204" pitchFamily="34" charset="0"/>
                <a:cs typeface="Rubik Light" charset="0"/>
              </a:defRPr>
            </a:lvl1pPr>
          </a:lstStyle>
          <a:p>
            <a:pPr defTabSz="1219170" fontAlgn="base">
              <a:spcBef>
                <a:spcPct val="0"/>
              </a:spcBef>
              <a:spcAft>
                <a:spcPct val="0"/>
              </a:spcAft>
            </a:pPr>
            <a:fld id="{AFB0678B-BF4D-4CD9-BAB9-5D456B398EAF}" type="slidenum">
              <a:rPr lang="en-GB" smtClean="0">
                <a:solidFill>
                  <a:srgbClr val="FFFFFF"/>
                </a:solidFill>
              </a:rPr>
              <a:pPr defTabSz="1219170" fontAlgn="base">
                <a:spcBef>
                  <a:spcPct val="0"/>
                </a:spcBef>
                <a:spcAft>
                  <a:spcPct val="0"/>
                </a:spcAft>
              </a:pPr>
              <a:t>‹#›</a:t>
            </a:fld>
            <a:endParaRPr lang="en-GB">
              <a:solidFill>
                <a:srgbClr val="FFFFFF"/>
              </a:solidFill>
            </a:endParaRPr>
          </a:p>
        </p:txBody>
      </p:sp>
      <p:sp>
        <p:nvSpPr>
          <p:cNvPr id="11" name="Rectangle 10">
            <a:extLst>
              <a:ext uri="{FF2B5EF4-FFF2-40B4-BE49-F238E27FC236}">
                <a16:creationId xmlns:a16="http://schemas.microsoft.com/office/drawing/2014/main" id="{0E0F09F2-BA82-6644-A200-9E37B0693824}"/>
              </a:ext>
            </a:extLst>
          </p:cNvPr>
          <p:cNvSpPr/>
          <p:nvPr userDrawn="1"/>
        </p:nvSpPr>
        <p:spPr>
          <a:xfrm>
            <a:off x="0" y="1"/>
            <a:ext cx="12192000" cy="790223"/>
          </a:xfrm>
          <a:prstGeom prst="rect">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n-US" sz="1867" b="0" i="0" u="none" strike="noStrike" kern="1200" cap="none" spc="0" normalizeH="0" baseline="0" noProof="0">
              <a:ln>
                <a:noFill/>
              </a:ln>
              <a:solidFill>
                <a:srgbClr val="000000"/>
              </a:solidFill>
              <a:effectLst/>
              <a:uLnTx/>
              <a:uFillTx/>
              <a:latin typeface="Calibri"/>
              <a:ea typeface="+mn-ea"/>
              <a:cs typeface="+mn-cs"/>
            </a:endParaRPr>
          </a:p>
        </p:txBody>
      </p:sp>
      <p:sp>
        <p:nvSpPr>
          <p:cNvPr id="13" name="Text Placeholder 2">
            <a:extLst>
              <a:ext uri="{FF2B5EF4-FFF2-40B4-BE49-F238E27FC236}">
                <a16:creationId xmlns:a16="http://schemas.microsoft.com/office/drawing/2014/main" id="{BD71684D-DFBB-D745-BA9F-C74CE3C03E7E}"/>
              </a:ext>
            </a:extLst>
          </p:cNvPr>
          <p:cNvSpPr>
            <a:spLocks noGrp="1"/>
          </p:cNvSpPr>
          <p:nvPr>
            <p:ph type="body" sz="quarter" idx="10" hasCustomPrompt="1"/>
          </p:nvPr>
        </p:nvSpPr>
        <p:spPr>
          <a:xfrm>
            <a:off x="0" y="0"/>
            <a:ext cx="12192000" cy="789517"/>
          </a:xfrm>
          <a:prstGeom prst="rect">
            <a:avLst/>
          </a:prstGeom>
        </p:spPr>
        <p:txBody>
          <a:bodyPr lIns="216000" anchor="ctr"/>
          <a:lstStyle>
            <a:lvl1pPr marL="0" indent="0">
              <a:buNone/>
              <a:defRPr sz="3200">
                <a:solidFill>
                  <a:schemeClr val="bg1"/>
                </a:solidFill>
                <a:latin typeface="Calibri" panose="020F0502020204030204" pitchFamily="34" charset="0"/>
                <a:cs typeface="Calibri" panose="020F0502020204030204" pitchFamily="34" charset="0"/>
              </a:defRPr>
            </a:lvl1pPr>
            <a:lvl2pPr marL="609585" indent="0">
              <a:buNone/>
              <a:defRPr/>
            </a:lvl2pPr>
            <a:lvl3pPr marL="1219170" indent="0">
              <a:buNone/>
              <a:defRPr/>
            </a:lvl3pPr>
            <a:lvl4pPr marL="1828754" indent="0">
              <a:buNone/>
              <a:defRPr/>
            </a:lvl4pPr>
            <a:lvl5pPr marL="2438339" indent="0">
              <a:buNone/>
              <a:defRPr/>
            </a:lvl5pPr>
          </a:lstStyle>
          <a:p>
            <a:pPr lvl="0"/>
            <a:r>
              <a:rPr lang="en-US"/>
              <a:t>Title</a:t>
            </a:r>
          </a:p>
        </p:txBody>
      </p:sp>
    </p:spTree>
    <p:extLst>
      <p:ext uri="{BB962C8B-B14F-4D97-AF65-F5344CB8AC3E}">
        <p14:creationId xmlns:p14="http://schemas.microsoft.com/office/powerpoint/2010/main" val="5387648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cSld name="About_GlobalData">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0538092C-6D4A-46F4-AB29-9B86979135E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708483" y="299662"/>
            <a:ext cx="243606" cy="301955"/>
          </a:xfrm>
          <a:prstGeom prst="rect">
            <a:avLst/>
          </a:prstGeom>
        </p:spPr>
      </p:pic>
      <p:sp>
        <p:nvSpPr>
          <p:cNvPr id="24" name="TextBox 23">
            <a:extLst>
              <a:ext uri="{FF2B5EF4-FFF2-40B4-BE49-F238E27FC236}">
                <a16:creationId xmlns:a16="http://schemas.microsoft.com/office/drawing/2014/main" id="{21C74545-93CB-4929-BE1B-4FD28A0A1793}"/>
              </a:ext>
            </a:extLst>
          </p:cNvPr>
          <p:cNvSpPr txBox="1"/>
          <p:nvPr/>
        </p:nvSpPr>
        <p:spPr>
          <a:xfrm>
            <a:off x="11458573" y="6334780"/>
            <a:ext cx="733427" cy="261610"/>
          </a:xfrm>
          <a:prstGeom prst="rect">
            <a:avLst/>
          </a:prstGeom>
        </p:spPr>
        <p:txBody>
          <a:bodyPr wrap="square" rtlCol="0">
            <a:spAutoFit/>
          </a:bodyPr>
          <a:lstStyle/>
          <a:p>
            <a:pPr algn="ctr" eaLnBrk="0" fontAlgn="base" hangingPunct="0">
              <a:spcAft>
                <a:spcPct val="0"/>
              </a:spcAft>
              <a:buClr>
                <a:srgbClr val="00DEA5"/>
              </a:buClr>
              <a:buSzPct val="115000"/>
              <a:defRPr/>
            </a:pPr>
            <a:fld id="{B1E76123-1BC9-41C9-AFA1-DAB105A43A52}" type="slidenum">
              <a:rPr lang="en-GB" sz="1100">
                <a:solidFill>
                  <a:srgbClr val="231142"/>
                </a:solidFill>
                <a:cs typeface="Rubik Light" panose="02000604000000020004" pitchFamily="2" charset="-79"/>
              </a:rPr>
              <a:pPr algn="ctr" eaLnBrk="0" fontAlgn="base" hangingPunct="0">
                <a:spcAft>
                  <a:spcPct val="0"/>
                </a:spcAft>
                <a:buClr>
                  <a:srgbClr val="00DEA5"/>
                </a:buClr>
                <a:buSzPct val="115000"/>
                <a:defRPr/>
              </a:pPr>
              <a:t>‹#›</a:t>
            </a:fld>
            <a:endParaRPr lang="en-GB" sz="1100">
              <a:solidFill>
                <a:srgbClr val="231142"/>
              </a:solidFill>
              <a:cs typeface="Rubik Light" panose="02000604000000020004" pitchFamily="2" charset="-79"/>
            </a:endParaRPr>
          </a:p>
        </p:txBody>
      </p:sp>
      <p:sp>
        <p:nvSpPr>
          <p:cNvPr id="25" name="TextBox 24">
            <a:extLst>
              <a:ext uri="{FF2B5EF4-FFF2-40B4-BE49-F238E27FC236}">
                <a16:creationId xmlns:a16="http://schemas.microsoft.com/office/drawing/2014/main" id="{D1EF164A-CA45-44C1-AE92-FEAEFD4C25B0}"/>
              </a:ext>
            </a:extLst>
          </p:cNvPr>
          <p:cNvSpPr txBox="1"/>
          <p:nvPr/>
        </p:nvSpPr>
        <p:spPr>
          <a:xfrm>
            <a:off x="536909" y="1458971"/>
            <a:ext cx="4952428" cy="2333326"/>
          </a:xfrm>
          <a:prstGeom prst="rect">
            <a:avLst/>
          </a:prstGeom>
        </p:spPr>
        <p:txBody>
          <a:bodyPr wrap="square" lIns="0" tIns="0" rIns="0" bIns="0" rtlCol="0">
            <a:noAutofit/>
          </a:bodyPr>
          <a:lstStyle/>
          <a:p>
            <a:pPr>
              <a:buFont typeface="Arial" panose="020B0604020202020204" pitchFamily="34" charset="0"/>
              <a:buNone/>
              <a:defRPr/>
            </a:pPr>
            <a:r>
              <a:rPr lang="en-GB" sz="1600" b="1">
                <a:solidFill>
                  <a:srgbClr val="231142"/>
                </a:solidFill>
                <a:cs typeface="Calibri" pitchFamily="34" charset="0"/>
              </a:rPr>
              <a:t>GlobalData is a leading provider of data, analytics, and insights on the world's largest industries.</a:t>
            </a:r>
          </a:p>
          <a:p>
            <a:pPr>
              <a:buFont typeface="Arial" panose="020B0604020202020204" pitchFamily="34" charset="0"/>
              <a:buNone/>
              <a:defRPr/>
            </a:pPr>
            <a:endParaRPr lang="en-GB" sz="1200">
              <a:solidFill>
                <a:srgbClr val="231142"/>
              </a:solidFill>
              <a:cs typeface="Calibri" pitchFamily="34" charset="0"/>
            </a:endParaRPr>
          </a:p>
          <a:p>
            <a:pPr>
              <a:buFont typeface="Arial" panose="020B0604020202020204" pitchFamily="34" charset="0"/>
              <a:buNone/>
              <a:defRPr/>
            </a:pPr>
            <a:r>
              <a:rPr lang="en-GB" sz="1200">
                <a:solidFill>
                  <a:srgbClr val="231142"/>
                </a:solidFill>
                <a:cs typeface="Calibri" pitchFamily="34" charset="0"/>
              </a:rPr>
              <a:t>In an increasingly fast-moving, complex, and uncertain world, it has never been harder for organizations and decision makers to predict and navigate the future. This is why </a:t>
            </a:r>
            <a:r>
              <a:rPr lang="en-GB" sz="1200" err="1">
                <a:solidFill>
                  <a:srgbClr val="231142"/>
                </a:solidFill>
                <a:cs typeface="Calibri" pitchFamily="34" charset="0"/>
              </a:rPr>
              <a:t>GlobalData’s</a:t>
            </a:r>
            <a:r>
              <a:rPr lang="en-GB" sz="1200">
                <a:solidFill>
                  <a:srgbClr val="231142"/>
                </a:solidFill>
                <a:cs typeface="Calibri" pitchFamily="34" charset="0"/>
              </a:rPr>
              <a:t> mission is to help our clients to decode the future and profit from faster, more informed decisions. As a leading information services company, thousands of clients rely on GlobalData for trusted, timely, and actionable intelligence. Our solutions are designed to provide a daily edge to professionals within corporations, financial institutions, professional services, and government agencies.</a:t>
            </a:r>
          </a:p>
        </p:txBody>
      </p:sp>
      <p:sp>
        <p:nvSpPr>
          <p:cNvPr id="27" name="TextBox 26">
            <a:extLst>
              <a:ext uri="{FF2B5EF4-FFF2-40B4-BE49-F238E27FC236}">
                <a16:creationId xmlns:a16="http://schemas.microsoft.com/office/drawing/2014/main" id="{4EC4266A-15D6-4DB7-95F2-592BEED255FE}"/>
              </a:ext>
            </a:extLst>
          </p:cNvPr>
          <p:cNvSpPr txBox="1"/>
          <p:nvPr/>
        </p:nvSpPr>
        <p:spPr>
          <a:xfrm>
            <a:off x="536910" y="4731059"/>
            <a:ext cx="2410828" cy="1544433"/>
          </a:xfrm>
          <a:prstGeom prst="rect">
            <a:avLst/>
          </a:prstGeom>
        </p:spPr>
        <p:txBody>
          <a:bodyPr wrap="square" lIns="0" tIns="0" rIns="0" bIns="0" rtlCol="0">
            <a:noAutofit/>
          </a:bodyPr>
          <a:lstStyle/>
          <a:p>
            <a:pPr>
              <a:buFont typeface="Arial" panose="020B0604020202020204" pitchFamily="34" charset="0"/>
              <a:buNone/>
            </a:pPr>
            <a:r>
              <a:rPr lang="en-GB" sz="1600" b="1">
                <a:solidFill>
                  <a:srgbClr val="36C3FF"/>
                </a:solidFill>
                <a:cs typeface="Calibri" pitchFamily="34" charset="0"/>
              </a:rPr>
              <a:t>Unique Data</a:t>
            </a:r>
          </a:p>
          <a:p>
            <a:pPr>
              <a:buFont typeface="Arial" panose="020B0604020202020204" pitchFamily="34" charset="0"/>
              <a:buNone/>
            </a:pPr>
            <a:r>
              <a:rPr lang="en-GB" sz="1200">
                <a:solidFill>
                  <a:srgbClr val="231142"/>
                </a:solidFill>
                <a:cs typeface="Calibri" pitchFamily="34" charset="0"/>
              </a:rPr>
              <a:t>We continuously update and enrich 50+ terabytes of unique data to provide an unbiased, authoritative view of the sectors, markets, and companies offering growth opportunities across the world's largest industries.</a:t>
            </a:r>
          </a:p>
        </p:txBody>
      </p:sp>
      <p:pic>
        <p:nvPicPr>
          <p:cNvPr id="28" name="Picture 27" descr="A computer screen capture&#10;&#10;Description automatically generated with medium confidence">
            <a:extLst>
              <a:ext uri="{FF2B5EF4-FFF2-40B4-BE49-F238E27FC236}">
                <a16:creationId xmlns:a16="http://schemas.microsoft.com/office/drawing/2014/main" id="{A0D576E6-EC06-4495-89D8-899B06684D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16192" y="1280170"/>
            <a:ext cx="5859631" cy="2690927"/>
          </a:xfrm>
          <a:prstGeom prst="rect">
            <a:avLst/>
          </a:prstGeom>
        </p:spPr>
      </p:pic>
      <p:sp>
        <p:nvSpPr>
          <p:cNvPr id="29" name="TextBox 28">
            <a:extLst>
              <a:ext uri="{FF2B5EF4-FFF2-40B4-BE49-F238E27FC236}">
                <a16:creationId xmlns:a16="http://schemas.microsoft.com/office/drawing/2014/main" id="{FEA3FD36-4ABE-4196-B746-48BD0C7B3AD4}"/>
              </a:ext>
            </a:extLst>
          </p:cNvPr>
          <p:cNvSpPr txBox="1"/>
          <p:nvPr/>
        </p:nvSpPr>
        <p:spPr>
          <a:xfrm>
            <a:off x="3278390" y="4731059"/>
            <a:ext cx="2544894" cy="1544433"/>
          </a:xfrm>
          <a:prstGeom prst="rect">
            <a:avLst/>
          </a:prstGeom>
        </p:spPr>
        <p:txBody>
          <a:bodyPr wrap="square" lIns="0" tIns="0" rIns="0" bIns="0" rtlCol="0">
            <a:noAutofit/>
          </a:bodyPr>
          <a:lstStyle/>
          <a:p>
            <a:pPr>
              <a:buFont typeface="Arial" panose="020B0604020202020204" pitchFamily="34" charset="0"/>
              <a:buNone/>
            </a:pPr>
            <a:r>
              <a:rPr lang="en-GB" sz="1600" b="1">
                <a:solidFill>
                  <a:srgbClr val="36C3FF"/>
                </a:solidFill>
                <a:cs typeface="Calibri" pitchFamily="34" charset="0"/>
              </a:rPr>
              <a:t>Expert Analysis</a:t>
            </a:r>
            <a:endParaRPr lang="en-GB" sz="1600">
              <a:solidFill>
                <a:srgbClr val="36C3FF"/>
              </a:solidFill>
              <a:cs typeface="Calibri" pitchFamily="34" charset="0"/>
            </a:endParaRPr>
          </a:p>
          <a:p>
            <a:pPr>
              <a:buFont typeface="Arial" panose="020B0604020202020204" pitchFamily="34" charset="0"/>
              <a:buNone/>
            </a:pPr>
            <a:r>
              <a:rPr lang="en-GB" sz="1200">
                <a:solidFill>
                  <a:srgbClr val="231142"/>
                </a:solidFill>
                <a:cs typeface="Calibri" pitchFamily="34" charset="0"/>
              </a:rPr>
              <a:t>We leverage the collective expertise of over 2,000 in-house industry analysts, data scientists, and journalists, as well as a global community of industry professionals, to provide decision-makers with timely, actionable insight.</a:t>
            </a:r>
          </a:p>
        </p:txBody>
      </p:sp>
      <p:sp>
        <p:nvSpPr>
          <p:cNvPr id="30" name="TextBox 29">
            <a:extLst>
              <a:ext uri="{FF2B5EF4-FFF2-40B4-BE49-F238E27FC236}">
                <a16:creationId xmlns:a16="http://schemas.microsoft.com/office/drawing/2014/main" id="{2679F1C1-3965-4556-88D1-10AD0FB64A2A}"/>
              </a:ext>
            </a:extLst>
          </p:cNvPr>
          <p:cNvSpPr txBox="1"/>
          <p:nvPr/>
        </p:nvSpPr>
        <p:spPr>
          <a:xfrm>
            <a:off x="6153936" y="4731059"/>
            <a:ext cx="2410828" cy="1544433"/>
          </a:xfrm>
          <a:prstGeom prst="rect">
            <a:avLst/>
          </a:prstGeom>
        </p:spPr>
        <p:txBody>
          <a:bodyPr wrap="square" lIns="0" tIns="0" rIns="0" bIns="0" rtlCol="0">
            <a:noAutofit/>
          </a:bodyPr>
          <a:lstStyle/>
          <a:p>
            <a:pPr>
              <a:buFont typeface="Arial" panose="020B0604020202020204" pitchFamily="34" charset="0"/>
              <a:buNone/>
            </a:pPr>
            <a:r>
              <a:rPr lang="en-GB" sz="1600" b="1">
                <a:solidFill>
                  <a:srgbClr val="36C3FF"/>
                </a:solidFill>
                <a:cs typeface="Calibri" pitchFamily="34" charset="0"/>
              </a:rPr>
              <a:t>Innovative Solutions</a:t>
            </a:r>
            <a:endParaRPr lang="en-GB" sz="1600">
              <a:solidFill>
                <a:srgbClr val="36C3FF"/>
              </a:solidFill>
              <a:cs typeface="Calibri" pitchFamily="34" charset="0"/>
            </a:endParaRPr>
          </a:p>
          <a:p>
            <a:pPr>
              <a:buFont typeface="Arial" panose="020B0604020202020204" pitchFamily="34" charset="0"/>
              <a:buNone/>
            </a:pPr>
            <a:r>
              <a:rPr lang="en-GB" sz="1200">
                <a:solidFill>
                  <a:srgbClr val="231142"/>
                </a:solidFill>
                <a:cs typeface="Calibri" pitchFamily="34" charset="0"/>
              </a:rPr>
              <a:t>We help you work smarter and faster by giving you access to powerful analytics and customizable workflow tools tailored to your role, alongside direct access to our expert community of analysts. </a:t>
            </a:r>
          </a:p>
        </p:txBody>
      </p:sp>
      <p:sp>
        <p:nvSpPr>
          <p:cNvPr id="31" name="TextBox 30">
            <a:extLst>
              <a:ext uri="{FF2B5EF4-FFF2-40B4-BE49-F238E27FC236}">
                <a16:creationId xmlns:a16="http://schemas.microsoft.com/office/drawing/2014/main" id="{11530744-A32D-45DD-9F73-06944E4B8DCE}"/>
              </a:ext>
            </a:extLst>
          </p:cNvPr>
          <p:cNvSpPr txBox="1"/>
          <p:nvPr/>
        </p:nvSpPr>
        <p:spPr>
          <a:xfrm>
            <a:off x="8895416" y="4731059"/>
            <a:ext cx="2410828" cy="1544433"/>
          </a:xfrm>
          <a:prstGeom prst="rect">
            <a:avLst/>
          </a:prstGeom>
        </p:spPr>
        <p:txBody>
          <a:bodyPr wrap="square" lIns="0" tIns="0" rIns="0" bIns="0" rtlCol="0">
            <a:noAutofit/>
          </a:bodyPr>
          <a:lstStyle/>
          <a:p>
            <a:pPr>
              <a:buFont typeface="Arial" panose="020B0604020202020204" pitchFamily="34" charset="0"/>
              <a:buNone/>
            </a:pPr>
            <a:r>
              <a:rPr lang="en-GB" sz="1600" b="1">
                <a:solidFill>
                  <a:srgbClr val="36C3FF"/>
                </a:solidFill>
                <a:cs typeface="Calibri" pitchFamily="34" charset="0"/>
              </a:rPr>
              <a:t>One Platform</a:t>
            </a:r>
            <a:endParaRPr lang="en-GB" sz="1600">
              <a:solidFill>
                <a:srgbClr val="36C3FF"/>
              </a:solidFill>
              <a:cs typeface="Calibri" pitchFamily="34" charset="0"/>
            </a:endParaRPr>
          </a:p>
          <a:p>
            <a:pPr>
              <a:buFont typeface="Arial" panose="020B0604020202020204" pitchFamily="34" charset="0"/>
              <a:buNone/>
            </a:pPr>
            <a:r>
              <a:rPr lang="en-GB" sz="1200">
                <a:solidFill>
                  <a:srgbClr val="231142"/>
                </a:solidFill>
                <a:cs typeface="Calibri" pitchFamily="34" charset="0"/>
              </a:rPr>
              <a:t>We have a single taxonomy across all of our data assets and integrate our capabilities into a single platform – giving you easy access to a complete, dynamic, and comparable view of the world’s largest industries.</a:t>
            </a:r>
            <a:endParaRPr lang="en-US" sz="1200" kern="0">
              <a:solidFill>
                <a:srgbClr val="231142"/>
              </a:solidFill>
              <a:cs typeface="ヒラギノ角ゴ Pro W3" charset="-128"/>
            </a:endParaRPr>
          </a:p>
        </p:txBody>
      </p:sp>
      <p:sp>
        <p:nvSpPr>
          <p:cNvPr id="32" name="Rectangle 6">
            <a:extLst>
              <a:ext uri="{FF2B5EF4-FFF2-40B4-BE49-F238E27FC236}">
                <a16:creationId xmlns:a16="http://schemas.microsoft.com/office/drawing/2014/main" id="{366AF43D-4E37-4A86-8393-7AE536E34A08}"/>
              </a:ext>
            </a:extLst>
          </p:cNvPr>
          <p:cNvSpPr txBox="1">
            <a:spLocks noChangeArrowheads="1"/>
          </p:cNvSpPr>
          <p:nvPr/>
        </p:nvSpPr>
        <p:spPr bwMode="auto">
          <a:xfrm>
            <a:off x="536909" y="205330"/>
            <a:ext cx="4517669" cy="317438"/>
          </a:xfrm>
          <a:prstGeom prst="rect">
            <a:avLst/>
          </a:prstGeom>
          <a:ln>
            <a:miter lim="800000"/>
            <a:headEnd/>
            <a:tailEnd/>
          </a:ln>
        </p:spPr>
        <p:txBody>
          <a:bodyPr lIns="0" tIns="0" rIns="0" bIns="0"/>
          <a:lstStyle/>
          <a:p>
            <a:pPr marL="0" marR="0" lvl="0" indent="0" defTabSz="914400" eaLnBrk="1" fontAlgn="auto" latinLnBrk="0" hangingPunct="1">
              <a:lnSpc>
                <a:spcPct val="100000"/>
              </a:lnSpc>
              <a:spcBef>
                <a:spcPct val="20000"/>
              </a:spcBef>
              <a:spcAft>
                <a:spcPts val="0"/>
              </a:spcAft>
              <a:buClrTx/>
              <a:buSzTx/>
              <a:buFontTx/>
              <a:buNone/>
              <a:tabLst/>
              <a:defRPr/>
            </a:pPr>
            <a:r>
              <a:rPr kumimoji="0" lang="en-US" sz="2400" b="0" i="0" u="none" strike="noStrike" kern="0" cap="none" spc="0" normalizeH="0" baseline="0" noProof="0">
                <a:ln>
                  <a:noFill/>
                </a:ln>
                <a:solidFill>
                  <a:srgbClr val="231142"/>
                </a:solidFill>
                <a:effectLst/>
                <a:uLnTx/>
                <a:uFillTx/>
              </a:rPr>
              <a:t>About GlobalData</a:t>
            </a:r>
          </a:p>
          <a:p>
            <a:pPr marL="0" marR="0" lvl="0" indent="0" defTabSz="914400" eaLnBrk="1" fontAlgn="auto" latinLnBrk="0" hangingPunct="1">
              <a:lnSpc>
                <a:spcPct val="100000"/>
              </a:lnSpc>
              <a:spcBef>
                <a:spcPct val="20000"/>
              </a:spcBef>
              <a:spcAft>
                <a:spcPts val="0"/>
              </a:spcAft>
              <a:buClrTx/>
              <a:buSzTx/>
              <a:buFontTx/>
              <a:buNone/>
              <a:tabLst/>
              <a:defRPr/>
            </a:pPr>
            <a:endParaRPr kumimoji="0" lang="en-US" sz="1600" b="0" i="0" u="none" strike="noStrike" kern="0" cap="none" spc="0" normalizeH="0" baseline="0" noProof="0">
              <a:ln>
                <a:noFill/>
              </a:ln>
              <a:solidFill>
                <a:srgbClr val="231142"/>
              </a:solidFill>
              <a:effectLst/>
              <a:uLnTx/>
              <a:uFillTx/>
              <a:cs typeface="ヒラギノ角ゴ Pro W3" charset="-128"/>
            </a:endParaRPr>
          </a:p>
        </p:txBody>
      </p:sp>
      <p:sp>
        <p:nvSpPr>
          <p:cNvPr id="12" name="Rectangle 18">
            <a:extLst>
              <a:ext uri="{FF2B5EF4-FFF2-40B4-BE49-F238E27FC236}">
                <a16:creationId xmlns:a16="http://schemas.microsoft.com/office/drawing/2014/main" id="{049BAF93-CEE7-420A-A81F-247FE0398FAC}"/>
              </a:ext>
            </a:extLst>
          </p:cNvPr>
          <p:cNvSpPr/>
          <p:nvPr/>
        </p:nvSpPr>
        <p:spPr>
          <a:xfrm rot="5400000">
            <a:off x="47506" y="367306"/>
            <a:ext cx="432000" cy="36000"/>
          </a:xfrm>
          <a:prstGeom prst="rect">
            <a:avLst/>
          </a:prstGeom>
          <a:solidFill>
            <a:srgbClr val="36C3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231142"/>
              </a:solidFill>
              <a:effectLst/>
              <a:uLnTx/>
              <a:uFillTx/>
              <a:latin typeface="Calibri"/>
              <a:ea typeface="+mn-ea"/>
              <a:cs typeface="+mn-cs"/>
            </a:endParaRPr>
          </a:p>
        </p:txBody>
      </p:sp>
    </p:spTree>
    <p:extLst>
      <p:ext uri="{BB962C8B-B14F-4D97-AF65-F5344CB8AC3E}">
        <p14:creationId xmlns:p14="http://schemas.microsoft.com/office/powerpoint/2010/main" val="25617326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title page">
    <p:spTree>
      <p:nvGrpSpPr>
        <p:cNvPr id="1" name=""/>
        <p:cNvGrpSpPr/>
        <p:nvPr/>
      </p:nvGrpSpPr>
      <p:grpSpPr>
        <a:xfrm>
          <a:off x="0" y="0"/>
          <a:ext cx="0" cy="0"/>
          <a:chOff x="0" y="0"/>
          <a:chExt cx="0" cy="0"/>
        </a:xfrm>
      </p:grpSpPr>
      <p:sp>
        <p:nvSpPr>
          <p:cNvPr id="4" name="Text Placeholder 4">
            <a:extLst>
              <a:ext uri="{FF2B5EF4-FFF2-40B4-BE49-F238E27FC236}">
                <a16:creationId xmlns:a16="http://schemas.microsoft.com/office/drawing/2014/main" id="{D830D75E-37D0-4750-8896-B81E7F129B2A}"/>
              </a:ext>
            </a:extLst>
          </p:cNvPr>
          <p:cNvSpPr>
            <a:spLocks noGrp="1"/>
          </p:cNvSpPr>
          <p:nvPr>
            <p:ph type="body" sz="quarter" idx="14" hasCustomPrompt="1"/>
          </p:nvPr>
        </p:nvSpPr>
        <p:spPr>
          <a:xfrm>
            <a:off x="547940" y="364695"/>
            <a:ext cx="10633289" cy="273801"/>
          </a:xfrm>
          <a:prstGeom prst="rect">
            <a:avLst/>
          </a:prstGeom>
        </p:spPr>
        <p:txBody>
          <a:bodyPr lIns="0" anchor="t"/>
          <a:lstStyle>
            <a:lvl1pPr marL="0" indent="0">
              <a:lnSpc>
                <a:spcPts val="2000"/>
              </a:lnSpc>
              <a:buNone/>
              <a:defRPr sz="2400">
                <a:solidFill>
                  <a:srgbClr val="0B153B"/>
                </a:solidFill>
                <a:latin typeface="+mn-lt"/>
                <a:cs typeface="Calibri" panose="020F0502020204030204" pitchFamily="34" charset="0"/>
              </a:defRPr>
            </a:lvl1pPr>
            <a:lvl2pPr marL="457200" indent="0">
              <a:buNone/>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Title here</a:t>
            </a:r>
          </a:p>
        </p:txBody>
      </p:sp>
    </p:spTree>
    <p:extLst>
      <p:ext uri="{BB962C8B-B14F-4D97-AF65-F5344CB8AC3E}">
        <p14:creationId xmlns:p14="http://schemas.microsoft.com/office/powerpoint/2010/main" val="24286933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2_Page 2">
    <p:spTree>
      <p:nvGrpSpPr>
        <p:cNvPr id="1" name=""/>
        <p:cNvGrpSpPr/>
        <p:nvPr/>
      </p:nvGrpSpPr>
      <p:grpSpPr>
        <a:xfrm>
          <a:off x="0" y="0"/>
          <a:ext cx="0" cy="0"/>
          <a:chOff x="0" y="0"/>
          <a:chExt cx="0" cy="0"/>
        </a:xfrm>
      </p:grpSpPr>
      <p:sp>
        <p:nvSpPr>
          <p:cNvPr id="7" name="Rectangle 18">
            <a:extLst>
              <a:ext uri="{FF2B5EF4-FFF2-40B4-BE49-F238E27FC236}">
                <a16:creationId xmlns:a16="http://schemas.microsoft.com/office/drawing/2014/main" id="{05A69514-39EA-4BE5-9A10-9F085CB70F2B}"/>
              </a:ext>
            </a:extLst>
          </p:cNvPr>
          <p:cNvSpPr/>
          <p:nvPr userDrawn="1"/>
        </p:nvSpPr>
        <p:spPr>
          <a:xfrm rot="5400000">
            <a:off x="76081" y="519706"/>
            <a:ext cx="432000" cy="36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solidFill>
                <a:schemeClr val="tx1"/>
              </a:solidFill>
            </a:endParaRPr>
          </a:p>
        </p:txBody>
      </p:sp>
      <p:sp>
        <p:nvSpPr>
          <p:cNvPr id="10" name="Text Placeholder 4">
            <a:extLst>
              <a:ext uri="{FF2B5EF4-FFF2-40B4-BE49-F238E27FC236}">
                <a16:creationId xmlns:a16="http://schemas.microsoft.com/office/drawing/2014/main" id="{A7067010-3839-4269-9722-AC1B56499E27}"/>
              </a:ext>
            </a:extLst>
          </p:cNvPr>
          <p:cNvSpPr>
            <a:spLocks noGrp="1"/>
          </p:cNvSpPr>
          <p:nvPr>
            <p:ph type="body" sz="quarter" idx="13"/>
          </p:nvPr>
        </p:nvSpPr>
        <p:spPr>
          <a:xfrm>
            <a:off x="268669" y="313426"/>
            <a:ext cx="11207154" cy="430392"/>
          </a:xfrm>
          <a:prstGeom prst="rect">
            <a:avLst/>
          </a:prstGeom>
        </p:spPr>
        <p:txBody>
          <a:bodyPr lIns="288000" anchor="t"/>
          <a:lstStyle>
            <a:lvl1pPr marL="0" indent="0">
              <a:buNone/>
              <a:defRPr sz="2400" b="1">
                <a:solidFill>
                  <a:schemeClr val="tx1"/>
                </a:solidFill>
                <a:latin typeface="+mn-lt"/>
                <a:cs typeface="Calibri" panose="020F0502020204030204" pitchFamily="34" charset="0"/>
              </a:defRPr>
            </a:lvl1pPr>
            <a:lvl2pPr marL="457200" indent="0">
              <a:buNone/>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8732330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page">
    <p:spTree>
      <p:nvGrpSpPr>
        <p:cNvPr id="1" name=""/>
        <p:cNvGrpSpPr/>
        <p:nvPr/>
      </p:nvGrpSpPr>
      <p:grpSpPr>
        <a:xfrm>
          <a:off x="0" y="0"/>
          <a:ext cx="0" cy="0"/>
          <a:chOff x="0" y="0"/>
          <a:chExt cx="0" cy="0"/>
        </a:xfrm>
      </p:grpSpPr>
      <p:sp>
        <p:nvSpPr>
          <p:cNvPr id="4" name="Text Placeholder 4">
            <a:extLst>
              <a:ext uri="{FF2B5EF4-FFF2-40B4-BE49-F238E27FC236}">
                <a16:creationId xmlns:a16="http://schemas.microsoft.com/office/drawing/2014/main" id="{D830D75E-37D0-4750-8896-B81E7F129B2A}"/>
              </a:ext>
            </a:extLst>
          </p:cNvPr>
          <p:cNvSpPr>
            <a:spLocks noGrp="1"/>
          </p:cNvSpPr>
          <p:nvPr>
            <p:ph type="body" sz="quarter" idx="14" hasCustomPrompt="1"/>
          </p:nvPr>
        </p:nvSpPr>
        <p:spPr>
          <a:xfrm>
            <a:off x="547940" y="364695"/>
            <a:ext cx="10633289" cy="273801"/>
          </a:xfrm>
          <a:prstGeom prst="rect">
            <a:avLst/>
          </a:prstGeom>
        </p:spPr>
        <p:txBody>
          <a:bodyPr lIns="0" anchor="t"/>
          <a:lstStyle>
            <a:lvl1pPr marL="0" indent="0">
              <a:lnSpc>
                <a:spcPts val="2000"/>
              </a:lnSpc>
              <a:buNone/>
              <a:defRPr sz="2400">
                <a:solidFill>
                  <a:schemeClr val="tx1"/>
                </a:solidFill>
                <a:latin typeface="+mn-lt"/>
                <a:cs typeface="Calibri" panose="020F0502020204030204" pitchFamily="34" charset="0"/>
              </a:defRPr>
            </a:lvl1pPr>
            <a:lvl2pPr marL="457200" indent="0">
              <a:buNone/>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Title here</a:t>
            </a:r>
          </a:p>
        </p:txBody>
      </p:sp>
    </p:spTree>
    <p:extLst>
      <p:ext uri="{BB962C8B-B14F-4D97-AF65-F5344CB8AC3E}">
        <p14:creationId xmlns:p14="http://schemas.microsoft.com/office/powerpoint/2010/main" val="24946434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subtitle page">
    <p:spTree>
      <p:nvGrpSpPr>
        <p:cNvPr id="1" name=""/>
        <p:cNvGrpSpPr/>
        <p:nvPr/>
      </p:nvGrpSpPr>
      <p:grpSpPr>
        <a:xfrm>
          <a:off x="0" y="0"/>
          <a:ext cx="0" cy="0"/>
          <a:chOff x="0" y="0"/>
          <a:chExt cx="0" cy="0"/>
        </a:xfrm>
      </p:grpSpPr>
      <p:sp>
        <p:nvSpPr>
          <p:cNvPr id="7" name="Text Placeholder 4">
            <a:extLst>
              <a:ext uri="{FF2B5EF4-FFF2-40B4-BE49-F238E27FC236}">
                <a16:creationId xmlns:a16="http://schemas.microsoft.com/office/drawing/2014/main" id="{021CDD0B-2252-4D13-BDA1-7962CA8B4072}"/>
              </a:ext>
            </a:extLst>
          </p:cNvPr>
          <p:cNvSpPr>
            <a:spLocks noGrp="1"/>
          </p:cNvSpPr>
          <p:nvPr>
            <p:ph type="body" sz="quarter" idx="14" hasCustomPrompt="1"/>
          </p:nvPr>
        </p:nvSpPr>
        <p:spPr>
          <a:xfrm>
            <a:off x="547940" y="364695"/>
            <a:ext cx="10633289" cy="273801"/>
          </a:xfrm>
          <a:prstGeom prst="rect">
            <a:avLst/>
          </a:prstGeom>
        </p:spPr>
        <p:txBody>
          <a:bodyPr lIns="0" anchor="t"/>
          <a:lstStyle>
            <a:lvl1pPr marL="0" indent="0">
              <a:lnSpc>
                <a:spcPts val="2000"/>
              </a:lnSpc>
              <a:buNone/>
              <a:defRPr sz="2400">
                <a:solidFill>
                  <a:schemeClr val="tx1"/>
                </a:solidFill>
                <a:latin typeface="+mn-lt"/>
                <a:cs typeface="Calibri" panose="020F0502020204030204" pitchFamily="34" charset="0"/>
              </a:defRPr>
            </a:lvl1pPr>
            <a:lvl2pPr marL="457200" indent="0">
              <a:buNone/>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Title here</a:t>
            </a:r>
          </a:p>
        </p:txBody>
      </p:sp>
      <p:sp>
        <p:nvSpPr>
          <p:cNvPr id="10" name="Text Placeholder 4">
            <a:extLst>
              <a:ext uri="{FF2B5EF4-FFF2-40B4-BE49-F238E27FC236}">
                <a16:creationId xmlns:a16="http://schemas.microsoft.com/office/drawing/2014/main" id="{2395295D-4F84-4320-A628-CA0ACBAD55A7}"/>
              </a:ext>
            </a:extLst>
          </p:cNvPr>
          <p:cNvSpPr>
            <a:spLocks noGrp="1"/>
          </p:cNvSpPr>
          <p:nvPr>
            <p:ph type="body" sz="quarter" idx="16" hasCustomPrompt="1"/>
          </p:nvPr>
        </p:nvSpPr>
        <p:spPr>
          <a:xfrm>
            <a:off x="547940" y="656968"/>
            <a:ext cx="10633289" cy="273801"/>
          </a:xfrm>
          <a:prstGeom prst="rect">
            <a:avLst/>
          </a:prstGeom>
        </p:spPr>
        <p:txBody>
          <a:bodyPr lIns="0" anchor="t"/>
          <a:lstStyle>
            <a:lvl1pPr marL="0" indent="0">
              <a:lnSpc>
                <a:spcPct val="100000"/>
              </a:lnSpc>
              <a:buNone/>
              <a:defRPr sz="1600">
                <a:solidFill>
                  <a:schemeClr val="tx1"/>
                </a:solidFill>
                <a:latin typeface="+mn-lt"/>
                <a:cs typeface="Calibri" panose="020F0502020204030204" pitchFamily="34" charset="0"/>
              </a:defRPr>
            </a:lvl1pPr>
            <a:lvl2pPr marL="457200" indent="0">
              <a:buNone/>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Sub-title</a:t>
            </a:r>
          </a:p>
        </p:txBody>
      </p:sp>
    </p:spTree>
    <p:extLst>
      <p:ext uri="{BB962C8B-B14F-4D97-AF65-F5344CB8AC3E}">
        <p14:creationId xmlns:p14="http://schemas.microsoft.com/office/powerpoint/2010/main" val="28921065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age 3">
    <p:bg>
      <p:bgRef idx="1001">
        <a:schemeClr val="bg1"/>
      </p:bgRef>
    </p:bg>
    <p:spTree>
      <p:nvGrpSpPr>
        <p:cNvPr id="1" name=""/>
        <p:cNvGrpSpPr/>
        <p:nvPr/>
      </p:nvGrpSpPr>
      <p:grpSpPr>
        <a:xfrm>
          <a:off x="0" y="0"/>
          <a:ext cx="0" cy="0"/>
          <a:chOff x="0" y="0"/>
          <a:chExt cx="0" cy="0"/>
        </a:xfrm>
      </p:grpSpPr>
      <p:sp>
        <p:nvSpPr>
          <p:cNvPr id="15" name="Vertical Text Placeholder 2"/>
          <p:cNvSpPr>
            <a:spLocks noGrp="1"/>
          </p:cNvSpPr>
          <p:nvPr>
            <p:ph type="body" orient="vert" idx="24"/>
          </p:nvPr>
        </p:nvSpPr>
        <p:spPr>
          <a:xfrm>
            <a:off x="363287" y="1327994"/>
            <a:ext cx="10867930" cy="4762200"/>
          </a:xfrm>
          <a:prstGeom prst="rect">
            <a:avLst/>
          </a:prstGeom>
        </p:spPr>
        <p:txBody>
          <a:bodyPr vert="horz"/>
          <a:lstStyle>
            <a:lvl1pPr marL="0" marR="0" indent="0" algn="l" defTabSz="914400" rtl="0" eaLnBrk="0" fontAlgn="base" latinLnBrk="0" hangingPunct="0">
              <a:lnSpc>
                <a:spcPct val="100000"/>
              </a:lnSpc>
              <a:spcBef>
                <a:spcPct val="20000"/>
              </a:spcBef>
              <a:spcAft>
                <a:spcPct val="0"/>
              </a:spcAft>
              <a:buClrTx/>
              <a:buSzTx/>
              <a:buFont typeface="Arial" charset="0"/>
              <a:buNone/>
              <a:tabLst/>
              <a:defRPr sz="1200">
                <a:solidFill>
                  <a:schemeClr val="tx1"/>
                </a:solidFill>
                <a:latin typeface="+mn-lt"/>
              </a:defRPr>
            </a:lvl1pPr>
            <a:lvl2pPr>
              <a:defRPr sz="1200">
                <a:latin typeface="+mj-lt"/>
              </a:defRPr>
            </a:lvl2pPr>
            <a:lvl3pPr>
              <a:defRPr sz="1100">
                <a:latin typeface="+mj-lt"/>
              </a:defRPr>
            </a:lvl3pPr>
            <a:lvl4pPr>
              <a:defRPr sz="1050">
                <a:latin typeface="+mj-lt"/>
              </a:defRPr>
            </a:lvl4pPr>
            <a:lvl5pPr>
              <a:defRPr sz="1050">
                <a:latin typeface="+mj-lt"/>
              </a:defRPr>
            </a:lvl5pPr>
          </a:lstStyle>
          <a:p>
            <a:pPr lvl="0"/>
            <a:r>
              <a:rPr lang="en-US"/>
              <a:t>Edit Master text styles</a:t>
            </a:r>
          </a:p>
        </p:txBody>
      </p:sp>
      <p:sp>
        <p:nvSpPr>
          <p:cNvPr id="7" name="Text Placeholder 4">
            <a:extLst>
              <a:ext uri="{FF2B5EF4-FFF2-40B4-BE49-F238E27FC236}">
                <a16:creationId xmlns:a16="http://schemas.microsoft.com/office/drawing/2014/main" id="{2E2C1AA5-244C-4C3B-AFD1-19AC9FD35121}"/>
              </a:ext>
            </a:extLst>
          </p:cNvPr>
          <p:cNvSpPr>
            <a:spLocks noGrp="1"/>
          </p:cNvSpPr>
          <p:nvPr>
            <p:ph type="body" sz="quarter" idx="14" hasCustomPrompt="1"/>
          </p:nvPr>
        </p:nvSpPr>
        <p:spPr>
          <a:xfrm>
            <a:off x="547940" y="364695"/>
            <a:ext cx="10633289" cy="273801"/>
          </a:xfrm>
          <a:prstGeom prst="rect">
            <a:avLst/>
          </a:prstGeom>
        </p:spPr>
        <p:txBody>
          <a:bodyPr lIns="0" anchor="t"/>
          <a:lstStyle>
            <a:lvl1pPr marL="0" indent="0">
              <a:lnSpc>
                <a:spcPts val="2000"/>
              </a:lnSpc>
              <a:buNone/>
              <a:defRPr sz="2400">
                <a:solidFill>
                  <a:schemeClr val="tx1"/>
                </a:solidFill>
                <a:latin typeface="+mn-lt"/>
                <a:cs typeface="Calibri" panose="020F0502020204030204" pitchFamily="34" charset="0"/>
              </a:defRPr>
            </a:lvl1pPr>
            <a:lvl2pPr marL="457200" indent="0">
              <a:buNone/>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Title here</a:t>
            </a:r>
          </a:p>
        </p:txBody>
      </p:sp>
      <p:sp>
        <p:nvSpPr>
          <p:cNvPr id="17" name="Vertical Text Placeholder 2">
            <a:extLst>
              <a:ext uri="{FF2B5EF4-FFF2-40B4-BE49-F238E27FC236}">
                <a16:creationId xmlns:a16="http://schemas.microsoft.com/office/drawing/2014/main" id="{B489D50B-E828-4AAE-9005-4AD77B32868B}"/>
              </a:ext>
            </a:extLst>
          </p:cNvPr>
          <p:cNvSpPr>
            <a:spLocks noGrp="1"/>
          </p:cNvSpPr>
          <p:nvPr>
            <p:ph type="body" orient="vert" idx="26" hasCustomPrompt="1"/>
          </p:nvPr>
        </p:nvSpPr>
        <p:spPr>
          <a:xfrm>
            <a:off x="362701" y="6316979"/>
            <a:ext cx="10868516" cy="203683"/>
          </a:xfrm>
          <a:prstGeom prst="rect">
            <a:avLst/>
          </a:prstGeom>
        </p:spPr>
        <p:txBody>
          <a:bodyPr vert="horz"/>
          <a:lstStyle>
            <a:lvl1pPr marL="0" marR="0" indent="0" algn="l" defTabSz="914400" rtl="0" eaLnBrk="0" fontAlgn="base" latinLnBrk="0" hangingPunct="0">
              <a:lnSpc>
                <a:spcPct val="100000"/>
              </a:lnSpc>
              <a:spcBef>
                <a:spcPct val="20000"/>
              </a:spcBef>
              <a:spcAft>
                <a:spcPct val="0"/>
              </a:spcAft>
              <a:buClrTx/>
              <a:buSzTx/>
              <a:buFont typeface="Arial" charset="0"/>
              <a:buNone/>
              <a:tabLst/>
              <a:defRPr sz="800">
                <a:solidFill>
                  <a:srgbClr val="37393D"/>
                </a:solidFill>
                <a:latin typeface="+mn-lt"/>
              </a:defRPr>
            </a:lvl1pPr>
            <a:lvl2pPr>
              <a:defRPr sz="1200">
                <a:latin typeface="+mj-lt"/>
              </a:defRPr>
            </a:lvl2pPr>
            <a:lvl3pPr>
              <a:defRPr sz="1100">
                <a:latin typeface="+mj-lt"/>
              </a:defRPr>
            </a:lvl3pPr>
            <a:lvl4pPr>
              <a:defRPr sz="1050">
                <a:latin typeface="+mj-lt"/>
              </a:defRPr>
            </a:lvl4pPr>
            <a:lvl5pPr>
              <a:defRPr sz="1050">
                <a:latin typeface="+mj-lt"/>
              </a:defRPr>
            </a:lvl5pPr>
          </a:lstStyle>
          <a:p>
            <a:pPr lvl="0"/>
            <a:r>
              <a:rPr lang="en-US"/>
              <a:t>Source:</a:t>
            </a:r>
          </a:p>
        </p:txBody>
      </p:sp>
      <p:sp>
        <p:nvSpPr>
          <p:cNvPr id="8" name="Text Placeholder 4">
            <a:extLst>
              <a:ext uri="{FF2B5EF4-FFF2-40B4-BE49-F238E27FC236}">
                <a16:creationId xmlns:a16="http://schemas.microsoft.com/office/drawing/2014/main" id="{1A8E3617-1F29-4EF8-A29F-1AB7566FA6AE}"/>
              </a:ext>
            </a:extLst>
          </p:cNvPr>
          <p:cNvSpPr>
            <a:spLocks noGrp="1"/>
          </p:cNvSpPr>
          <p:nvPr>
            <p:ph type="body" sz="quarter" idx="16" hasCustomPrompt="1"/>
          </p:nvPr>
        </p:nvSpPr>
        <p:spPr>
          <a:xfrm>
            <a:off x="547940" y="656968"/>
            <a:ext cx="10633289" cy="273801"/>
          </a:xfrm>
          <a:prstGeom prst="rect">
            <a:avLst/>
          </a:prstGeom>
        </p:spPr>
        <p:txBody>
          <a:bodyPr lIns="0" anchor="t"/>
          <a:lstStyle>
            <a:lvl1pPr marL="0" indent="0">
              <a:lnSpc>
                <a:spcPct val="100000"/>
              </a:lnSpc>
              <a:buNone/>
              <a:defRPr sz="1600">
                <a:solidFill>
                  <a:schemeClr val="tx1"/>
                </a:solidFill>
                <a:latin typeface="+mn-lt"/>
                <a:cs typeface="Calibri" panose="020F0502020204030204" pitchFamily="34" charset="0"/>
              </a:defRPr>
            </a:lvl1pPr>
            <a:lvl2pPr marL="457200" indent="0">
              <a:buNone/>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Sub-title</a:t>
            </a:r>
          </a:p>
        </p:txBody>
      </p:sp>
    </p:spTree>
    <p:extLst>
      <p:ext uri="{BB962C8B-B14F-4D97-AF65-F5344CB8AC3E}">
        <p14:creationId xmlns:p14="http://schemas.microsoft.com/office/powerpoint/2010/main" val="3871317822"/>
      </p:ext>
    </p:extLst>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Page 4">
    <p:bg>
      <p:bgRef idx="1001">
        <a:schemeClr val="bg1"/>
      </p:bgRef>
    </p:bg>
    <p:spTree>
      <p:nvGrpSpPr>
        <p:cNvPr id="1" name=""/>
        <p:cNvGrpSpPr/>
        <p:nvPr/>
      </p:nvGrpSpPr>
      <p:grpSpPr>
        <a:xfrm>
          <a:off x="0" y="0"/>
          <a:ext cx="0" cy="0"/>
          <a:chOff x="0" y="0"/>
          <a:chExt cx="0" cy="0"/>
        </a:xfrm>
      </p:grpSpPr>
      <p:sp>
        <p:nvSpPr>
          <p:cNvPr id="17" name="Vertical Text Placeholder 2"/>
          <p:cNvSpPr>
            <a:spLocks noGrp="1"/>
          </p:cNvSpPr>
          <p:nvPr>
            <p:ph type="body" orient="vert" idx="24"/>
          </p:nvPr>
        </p:nvSpPr>
        <p:spPr>
          <a:xfrm>
            <a:off x="363287" y="1320249"/>
            <a:ext cx="5260699" cy="4660914"/>
          </a:xfrm>
          <a:prstGeom prst="rect">
            <a:avLst/>
          </a:prstGeom>
        </p:spPr>
        <p:txBody>
          <a:bodyPr vert="horz"/>
          <a:lstStyle>
            <a:lvl1pPr marL="171450" marR="0" indent="-171450" algn="l" defTabSz="914400" rtl="0" eaLnBrk="0" fontAlgn="base" latinLnBrk="0" hangingPunct="0">
              <a:lnSpc>
                <a:spcPct val="100000"/>
              </a:lnSpc>
              <a:spcBef>
                <a:spcPct val="20000"/>
              </a:spcBef>
              <a:spcAft>
                <a:spcPct val="0"/>
              </a:spcAft>
              <a:buClrTx/>
              <a:buSzTx/>
              <a:buFont typeface="Arial" panose="020B0604020202020204" pitchFamily="34" charset="0"/>
              <a:buChar char="•"/>
              <a:tabLst/>
              <a:defRPr sz="1200">
                <a:solidFill>
                  <a:schemeClr val="tx1"/>
                </a:solidFill>
                <a:latin typeface="+mn-lt"/>
              </a:defRPr>
            </a:lvl1pPr>
            <a:lvl2pPr>
              <a:defRPr sz="1200">
                <a:latin typeface="+mj-lt"/>
              </a:defRPr>
            </a:lvl2pPr>
            <a:lvl3pPr>
              <a:defRPr sz="1100">
                <a:latin typeface="+mj-lt"/>
              </a:defRPr>
            </a:lvl3pPr>
            <a:lvl4pPr>
              <a:defRPr sz="1050">
                <a:latin typeface="+mj-lt"/>
              </a:defRPr>
            </a:lvl4pPr>
            <a:lvl5pPr>
              <a:defRPr sz="1050">
                <a:latin typeface="+mj-lt"/>
              </a:defRPr>
            </a:lvl5pPr>
          </a:lstStyle>
          <a:p>
            <a:pPr lvl="0"/>
            <a:r>
              <a:rPr lang="en-US"/>
              <a:t>Edit Master text styles</a:t>
            </a:r>
          </a:p>
        </p:txBody>
      </p:sp>
      <p:sp>
        <p:nvSpPr>
          <p:cNvPr id="18" name="Vertical Text Placeholder 2"/>
          <p:cNvSpPr>
            <a:spLocks noGrp="1"/>
          </p:cNvSpPr>
          <p:nvPr>
            <p:ph type="body" orient="vert" idx="25"/>
          </p:nvPr>
        </p:nvSpPr>
        <p:spPr>
          <a:xfrm>
            <a:off x="5920530" y="1328233"/>
            <a:ext cx="5260699" cy="4660914"/>
          </a:xfrm>
          <a:prstGeom prst="rect">
            <a:avLst/>
          </a:prstGeom>
        </p:spPr>
        <p:txBody>
          <a:bodyPr vert="horz"/>
          <a:lstStyle>
            <a:lvl1pPr marL="171450" marR="0" indent="-171450" algn="l" defTabSz="914400" rtl="0" eaLnBrk="0" fontAlgn="base" latinLnBrk="0" hangingPunct="0">
              <a:lnSpc>
                <a:spcPct val="100000"/>
              </a:lnSpc>
              <a:spcBef>
                <a:spcPct val="20000"/>
              </a:spcBef>
              <a:spcAft>
                <a:spcPct val="0"/>
              </a:spcAft>
              <a:buClrTx/>
              <a:buSzTx/>
              <a:buFont typeface="Arial" panose="020B0604020202020204" pitchFamily="34" charset="0"/>
              <a:buChar char="•"/>
              <a:tabLst/>
              <a:defRPr sz="1200">
                <a:solidFill>
                  <a:schemeClr val="tx1"/>
                </a:solidFill>
                <a:latin typeface="+mn-lt"/>
              </a:defRPr>
            </a:lvl1pPr>
            <a:lvl2pPr>
              <a:defRPr sz="1200">
                <a:latin typeface="+mj-lt"/>
              </a:defRPr>
            </a:lvl2pPr>
            <a:lvl3pPr>
              <a:defRPr sz="1100">
                <a:latin typeface="+mj-lt"/>
              </a:defRPr>
            </a:lvl3pPr>
            <a:lvl4pPr>
              <a:defRPr sz="1050">
                <a:latin typeface="+mj-lt"/>
              </a:defRPr>
            </a:lvl4pPr>
            <a:lvl5pPr>
              <a:defRPr sz="1050">
                <a:latin typeface="+mj-lt"/>
              </a:defRPr>
            </a:lvl5pPr>
          </a:lstStyle>
          <a:p>
            <a:pPr lvl="0"/>
            <a:r>
              <a:rPr lang="en-US"/>
              <a:t>Edit Master text styles</a:t>
            </a:r>
          </a:p>
        </p:txBody>
      </p:sp>
      <p:sp>
        <p:nvSpPr>
          <p:cNvPr id="14" name="Text Placeholder 4">
            <a:extLst>
              <a:ext uri="{FF2B5EF4-FFF2-40B4-BE49-F238E27FC236}">
                <a16:creationId xmlns:a16="http://schemas.microsoft.com/office/drawing/2014/main" id="{5D26B952-3A10-46EC-A119-A0BBDB7525F3}"/>
              </a:ext>
            </a:extLst>
          </p:cNvPr>
          <p:cNvSpPr>
            <a:spLocks noGrp="1"/>
          </p:cNvSpPr>
          <p:nvPr>
            <p:ph type="body" sz="quarter" idx="14" hasCustomPrompt="1"/>
          </p:nvPr>
        </p:nvSpPr>
        <p:spPr>
          <a:xfrm>
            <a:off x="547940" y="364695"/>
            <a:ext cx="10633289" cy="273801"/>
          </a:xfrm>
          <a:prstGeom prst="rect">
            <a:avLst/>
          </a:prstGeom>
        </p:spPr>
        <p:txBody>
          <a:bodyPr lIns="0" anchor="t"/>
          <a:lstStyle>
            <a:lvl1pPr marL="0" indent="0">
              <a:lnSpc>
                <a:spcPts val="2000"/>
              </a:lnSpc>
              <a:buNone/>
              <a:defRPr sz="2400">
                <a:solidFill>
                  <a:schemeClr val="tx1"/>
                </a:solidFill>
                <a:latin typeface="+mn-lt"/>
                <a:cs typeface="Calibri" panose="020F0502020204030204" pitchFamily="34" charset="0"/>
              </a:defRPr>
            </a:lvl1pPr>
            <a:lvl2pPr marL="457200" indent="0">
              <a:buNone/>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Title here</a:t>
            </a:r>
          </a:p>
        </p:txBody>
      </p:sp>
      <p:sp>
        <p:nvSpPr>
          <p:cNvPr id="20" name="Vertical Text Placeholder 2">
            <a:extLst>
              <a:ext uri="{FF2B5EF4-FFF2-40B4-BE49-F238E27FC236}">
                <a16:creationId xmlns:a16="http://schemas.microsoft.com/office/drawing/2014/main" id="{36A8EE2D-06D7-4046-9A63-F81FCC11F48C}"/>
              </a:ext>
            </a:extLst>
          </p:cNvPr>
          <p:cNvSpPr>
            <a:spLocks noGrp="1"/>
          </p:cNvSpPr>
          <p:nvPr>
            <p:ph type="body" orient="vert" idx="26" hasCustomPrompt="1"/>
          </p:nvPr>
        </p:nvSpPr>
        <p:spPr>
          <a:xfrm>
            <a:off x="363287" y="6316979"/>
            <a:ext cx="10817942" cy="203683"/>
          </a:xfrm>
          <a:prstGeom prst="rect">
            <a:avLst/>
          </a:prstGeom>
        </p:spPr>
        <p:txBody>
          <a:bodyPr vert="horz"/>
          <a:lstStyle>
            <a:lvl1pPr marL="0" marR="0" indent="0" algn="l" defTabSz="914400" rtl="0" eaLnBrk="0" fontAlgn="base" latinLnBrk="0" hangingPunct="0">
              <a:lnSpc>
                <a:spcPct val="100000"/>
              </a:lnSpc>
              <a:spcBef>
                <a:spcPct val="20000"/>
              </a:spcBef>
              <a:spcAft>
                <a:spcPct val="0"/>
              </a:spcAft>
              <a:buClrTx/>
              <a:buSzTx/>
              <a:buFont typeface="Arial" charset="0"/>
              <a:buNone/>
              <a:tabLst/>
              <a:defRPr sz="800">
                <a:solidFill>
                  <a:srgbClr val="37393D"/>
                </a:solidFill>
                <a:latin typeface="+mn-lt"/>
              </a:defRPr>
            </a:lvl1pPr>
            <a:lvl2pPr>
              <a:defRPr sz="1200">
                <a:latin typeface="+mj-lt"/>
              </a:defRPr>
            </a:lvl2pPr>
            <a:lvl3pPr>
              <a:defRPr sz="1100">
                <a:latin typeface="+mj-lt"/>
              </a:defRPr>
            </a:lvl3pPr>
            <a:lvl4pPr>
              <a:defRPr sz="1050">
                <a:latin typeface="+mj-lt"/>
              </a:defRPr>
            </a:lvl4pPr>
            <a:lvl5pPr>
              <a:defRPr sz="1050">
                <a:latin typeface="+mj-lt"/>
              </a:defRPr>
            </a:lvl5pPr>
          </a:lstStyle>
          <a:p>
            <a:pPr lvl="0"/>
            <a:r>
              <a:rPr lang="en-US"/>
              <a:t>Source:</a:t>
            </a:r>
          </a:p>
        </p:txBody>
      </p:sp>
      <p:sp>
        <p:nvSpPr>
          <p:cNvPr id="8" name="Text Placeholder 4">
            <a:extLst>
              <a:ext uri="{FF2B5EF4-FFF2-40B4-BE49-F238E27FC236}">
                <a16:creationId xmlns:a16="http://schemas.microsoft.com/office/drawing/2014/main" id="{EC302783-5727-49DE-9EEE-96EEAA1A73BF}"/>
              </a:ext>
            </a:extLst>
          </p:cNvPr>
          <p:cNvSpPr>
            <a:spLocks noGrp="1"/>
          </p:cNvSpPr>
          <p:nvPr>
            <p:ph type="body" sz="quarter" idx="16" hasCustomPrompt="1"/>
          </p:nvPr>
        </p:nvSpPr>
        <p:spPr>
          <a:xfrm>
            <a:off x="547940" y="656968"/>
            <a:ext cx="10633289" cy="273801"/>
          </a:xfrm>
          <a:prstGeom prst="rect">
            <a:avLst/>
          </a:prstGeom>
        </p:spPr>
        <p:txBody>
          <a:bodyPr lIns="0" anchor="t"/>
          <a:lstStyle>
            <a:lvl1pPr marL="0" indent="0">
              <a:lnSpc>
                <a:spcPct val="100000"/>
              </a:lnSpc>
              <a:buNone/>
              <a:defRPr sz="1600">
                <a:solidFill>
                  <a:schemeClr val="tx1"/>
                </a:solidFill>
                <a:latin typeface="+mn-lt"/>
                <a:cs typeface="Calibri" panose="020F0502020204030204" pitchFamily="34" charset="0"/>
              </a:defRPr>
            </a:lvl1pPr>
            <a:lvl2pPr marL="457200" indent="0">
              <a:buNone/>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Sub-title</a:t>
            </a:r>
          </a:p>
        </p:txBody>
      </p:sp>
    </p:spTree>
    <p:extLst>
      <p:ext uri="{BB962C8B-B14F-4D97-AF65-F5344CB8AC3E}">
        <p14:creationId xmlns:p14="http://schemas.microsoft.com/office/powerpoint/2010/main" val="3365120048"/>
      </p:ext>
    </p:extLst>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age 5">
    <p:spTree>
      <p:nvGrpSpPr>
        <p:cNvPr id="1" name=""/>
        <p:cNvGrpSpPr/>
        <p:nvPr/>
      </p:nvGrpSpPr>
      <p:grpSpPr>
        <a:xfrm>
          <a:off x="0" y="0"/>
          <a:ext cx="0" cy="0"/>
          <a:chOff x="0" y="0"/>
          <a:chExt cx="0" cy="0"/>
        </a:xfrm>
      </p:grpSpPr>
      <p:sp>
        <p:nvSpPr>
          <p:cNvPr id="15" name="Vertical Text Placeholder 2"/>
          <p:cNvSpPr>
            <a:spLocks noGrp="1"/>
          </p:cNvSpPr>
          <p:nvPr>
            <p:ph type="body" orient="vert" idx="23"/>
          </p:nvPr>
        </p:nvSpPr>
        <p:spPr>
          <a:xfrm>
            <a:off x="6332784" y="948905"/>
            <a:ext cx="5124117" cy="5604295"/>
          </a:xfrm>
          <a:prstGeom prst="rect">
            <a:avLst/>
          </a:prstGeom>
        </p:spPr>
        <p:txBody>
          <a:bodyPr vert="horz"/>
          <a:lstStyle>
            <a:lvl1pPr marL="0" marR="0" indent="0" algn="l" defTabSz="914400" rtl="0" eaLnBrk="0" fontAlgn="base" latinLnBrk="0" hangingPunct="0">
              <a:lnSpc>
                <a:spcPct val="100000"/>
              </a:lnSpc>
              <a:spcBef>
                <a:spcPct val="20000"/>
              </a:spcBef>
              <a:spcAft>
                <a:spcPct val="0"/>
              </a:spcAft>
              <a:buClrTx/>
              <a:buSzTx/>
              <a:buFont typeface="Arial" charset="0"/>
              <a:buNone/>
              <a:tabLst/>
              <a:defRPr sz="1600" b="0">
                <a:solidFill>
                  <a:schemeClr val="tx1"/>
                </a:solidFill>
                <a:latin typeface="+mn-lt"/>
              </a:defRPr>
            </a:lvl1pPr>
            <a:lvl2pPr>
              <a:defRPr sz="1200">
                <a:latin typeface="+mj-lt"/>
              </a:defRPr>
            </a:lvl2pPr>
            <a:lvl3pPr>
              <a:defRPr sz="1100">
                <a:latin typeface="+mj-lt"/>
              </a:defRPr>
            </a:lvl3pPr>
            <a:lvl4pPr>
              <a:defRPr sz="1050">
                <a:latin typeface="+mj-lt"/>
              </a:defRPr>
            </a:lvl4pPr>
            <a:lvl5pPr>
              <a:defRPr sz="1050">
                <a:latin typeface="+mj-lt"/>
              </a:defRPr>
            </a:lvl5pPr>
          </a:lstStyle>
          <a:p>
            <a:pPr lvl="0"/>
            <a:r>
              <a:rPr lang="en-US"/>
              <a:t>Edit Master text styles</a:t>
            </a:r>
          </a:p>
        </p:txBody>
      </p:sp>
      <p:pic>
        <p:nvPicPr>
          <p:cNvPr id="5" name="Picture 4" descr="A group of people sitting around a table&#10;&#10;Description automatically generated with medium confidence">
            <a:extLst>
              <a:ext uri="{FF2B5EF4-FFF2-40B4-BE49-F238E27FC236}">
                <a16:creationId xmlns:a16="http://schemas.microsoft.com/office/drawing/2014/main" id="{ABA2FDE1-1A8C-4FF6-A7F7-0B3DD7C51DB7}"/>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r="43911"/>
          <a:stretch/>
        </p:blipFill>
        <p:spPr>
          <a:xfrm>
            <a:off x="1" y="0"/>
            <a:ext cx="6096000" cy="6858000"/>
          </a:xfrm>
          <a:prstGeom prst="rect">
            <a:avLst/>
          </a:prstGeom>
        </p:spPr>
      </p:pic>
      <p:sp>
        <p:nvSpPr>
          <p:cNvPr id="6" name="Text Placeholder 4">
            <a:extLst>
              <a:ext uri="{FF2B5EF4-FFF2-40B4-BE49-F238E27FC236}">
                <a16:creationId xmlns:a16="http://schemas.microsoft.com/office/drawing/2014/main" id="{9685DD9B-6129-4B6E-9331-7330FC934947}"/>
              </a:ext>
            </a:extLst>
          </p:cNvPr>
          <p:cNvSpPr>
            <a:spLocks noGrp="1"/>
          </p:cNvSpPr>
          <p:nvPr>
            <p:ph type="body" sz="quarter" idx="14" hasCustomPrompt="1"/>
          </p:nvPr>
        </p:nvSpPr>
        <p:spPr>
          <a:xfrm>
            <a:off x="6558847" y="364695"/>
            <a:ext cx="4898053" cy="273801"/>
          </a:xfrm>
          <a:prstGeom prst="rect">
            <a:avLst/>
          </a:prstGeom>
        </p:spPr>
        <p:txBody>
          <a:bodyPr lIns="0" anchor="t"/>
          <a:lstStyle>
            <a:lvl1pPr marL="0" indent="0">
              <a:lnSpc>
                <a:spcPts val="2000"/>
              </a:lnSpc>
              <a:buNone/>
              <a:defRPr sz="2400">
                <a:solidFill>
                  <a:schemeClr val="tx1"/>
                </a:solidFill>
                <a:latin typeface="+mn-lt"/>
                <a:cs typeface="Calibri" panose="020F0502020204030204" pitchFamily="34" charset="0"/>
              </a:defRPr>
            </a:lvl1pPr>
            <a:lvl2pPr marL="457200" indent="0">
              <a:buNone/>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Insert title here</a:t>
            </a:r>
          </a:p>
        </p:txBody>
      </p:sp>
      <p:sp>
        <p:nvSpPr>
          <p:cNvPr id="7" name="Rectangle 18">
            <a:extLst>
              <a:ext uri="{FF2B5EF4-FFF2-40B4-BE49-F238E27FC236}">
                <a16:creationId xmlns:a16="http://schemas.microsoft.com/office/drawing/2014/main" id="{376ABB2C-C441-4BCD-BDF9-901681DA6151}"/>
              </a:ext>
            </a:extLst>
          </p:cNvPr>
          <p:cNvSpPr/>
          <p:nvPr userDrawn="1"/>
        </p:nvSpPr>
        <p:spPr>
          <a:xfrm rot="5400000">
            <a:off x="6239307" y="472226"/>
            <a:ext cx="316790" cy="47015"/>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solidFill>
                <a:schemeClr val="tx1"/>
              </a:solidFill>
            </a:endParaRPr>
          </a:p>
        </p:txBody>
      </p:sp>
    </p:spTree>
    <p:extLst>
      <p:ext uri="{BB962C8B-B14F-4D97-AF65-F5344CB8AC3E}">
        <p14:creationId xmlns:p14="http://schemas.microsoft.com/office/powerpoint/2010/main" val="217356924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age 6">
    <p:spTree>
      <p:nvGrpSpPr>
        <p:cNvPr id="1" name=""/>
        <p:cNvGrpSpPr/>
        <p:nvPr/>
      </p:nvGrpSpPr>
      <p:grpSpPr>
        <a:xfrm>
          <a:off x="0" y="0"/>
          <a:ext cx="0" cy="0"/>
          <a:chOff x="0" y="0"/>
          <a:chExt cx="0" cy="0"/>
        </a:xfrm>
      </p:grpSpPr>
      <p:sp>
        <p:nvSpPr>
          <p:cNvPr id="11" name="Vertical Text Placeholder 2">
            <a:extLst>
              <a:ext uri="{FF2B5EF4-FFF2-40B4-BE49-F238E27FC236}">
                <a16:creationId xmlns:a16="http://schemas.microsoft.com/office/drawing/2014/main" id="{A22D34B2-A49E-4BCF-95E7-BA755B55F9F9}"/>
              </a:ext>
            </a:extLst>
          </p:cNvPr>
          <p:cNvSpPr>
            <a:spLocks noGrp="1"/>
          </p:cNvSpPr>
          <p:nvPr>
            <p:ph type="body" orient="vert" idx="23"/>
          </p:nvPr>
        </p:nvSpPr>
        <p:spPr>
          <a:xfrm>
            <a:off x="268668" y="948905"/>
            <a:ext cx="5528525" cy="5604295"/>
          </a:xfrm>
          <a:prstGeom prst="rect">
            <a:avLst/>
          </a:prstGeom>
        </p:spPr>
        <p:txBody>
          <a:bodyPr vert="horz"/>
          <a:lstStyle>
            <a:lvl1pPr marL="0" marR="0" indent="0" algn="l" defTabSz="914400" rtl="0" eaLnBrk="0" fontAlgn="base" latinLnBrk="0" hangingPunct="0">
              <a:lnSpc>
                <a:spcPct val="100000"/>
              </a:lnSpc>
              <a:spcBef>
                <a:spcPct val="20000"/>
              </a:spcBef>
              <a:spcAft>
                <a:spcPct val="0"/>
              </a:spcAft>
              <a:buClrTx/>
              <a:buSzTx/>
              <a:buFont typeface="Arial" charset="0"/>
              <a:buNone/>
              <a:tabLst/>
              <a:defRPr sz="1600" b="0">
                <a:solidFill>
                  <a:schemeClr val="tx1"/>
                </a:solidFill>
                <a:latin typeface="+mn-lt"/>
              </a:defRPr>
            </a:lvl1pPr>
            <a:lvl2pPr>
              <a:defRPr sz="1200">
                <a:latin typeface="+mj-lt"/>
              </a:defRPr>
            </a:lvl2pPr>
            <a:lvl3pPr>
              <a:defRPr sz="1100">
                <a:latin typeface="+mj-lt"/>
              </a:defRPr>
            </a:lvl3pPr>
            <a:lvl4pPr>
              <a:defRPr sz="1050">
                <a:latin typeface="+mj-lt"/>
              </a:defRPr>
            </a:lvl4pPr>
            <a:lvl5pPr>
              <a:defRPr sz="1050">
                <a:latin typeface="+mj-lt"/>
              </a:defRPr>
            </a:lvl5pPr>
          </a:lstStyle>
          <a:p>
            <a:pPr lvl="0"/>
            <a:r>
              <a:rPr lang="en-US"/>
              <a:t>Edit Master text styles</a:t>
            </a:r>
          </a:p>
        </p:txBody>
      </p:sp>
      <p:pic>
        <p:nvPicPr>
          <p:cNvPr id="12" name="Picture 11" descr="A group of people sitting around a table&#10;&#10;Description automatically generated with medium confidence">
            <a:extLst>
              <a:ext uri="{FF2B5EF4-FFF2-40B4-BE49-F238E27FC236}">
                <a16:creationId xmlns:a16="http://schemas.microsoft.com/office/drawing/2014/main" id="{8B16E749-9237-49A1-BEBE-4B99536FAC98}"/>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50000" r="434"/>
          <a:stretch/>
        </p:blipFill>
        <p:spPr>
          <a:xfrm>
            <a:off x="6096000" y="0"/>
            <a:ext cx="5387010" cy="6858000"/>
          </a:xfrm>
          <a:prstGeom prst="rect">
            <a:avLst/>
          </a:prstGeom>
        </p:spPr>
      </p:pic>
      <p:sp>
        <p:nvSpPr>
          <p:cNvPr id="6" name="Text Placeholder 4">
            <a:extLst>
              <a:ext uri="{FF2B5EF4-FFF2-40B4-BE49-F238E27FC236}">
                <a16:creationId xmlns:a16="http://schemas.microsoft.com/office/drawing/2014/main" id="{B2854371-6EB8-4999-A803-EA4834675ED0}"/>
              </a:ext>
            </a:extLst>
          </p:cNvPr>
          <p:cNvSpPr>
            <a:spLocks noGrp="1"/>
          </p:cNvSpPr>
          <p:nvPr>
            <p:ph type="body" sz="quarter" idx="14" hasCustomPrompt="1"/>
          </p:nvPr>
        </p:nvSpPr>
        <p:spPr>
          <a:xfrm>
            <a:off x="539585" y="364695"/>
            <a:ext cx="5257608" cy="273801"/>
          </a:xfrm>
          <a:prstGeom prst="rect">
            <a:avLst/>
          </a:prstGeom>
        </p:spPr>
        <p:txBody>
          <a:bodyPr lIns="0" anchor="t"/>
          <a:lstStyle>
            <a:lvl1pPr marL="0" indent="0">
              <a:lnSpc>
                <a:spcPts val="2000"/>
              </a:lnSpc>
              <a:buNone/>
              <a:defRPr sz="2400">
                <a:solidFill>
                  <a:schemeClr val="tx1"/>
                </a:solidFill>
                <a:latin typeface="+mn-lt"/>
                <a:cs typeface="Calibri" panose="020F0502020204030204" pitchFamily="34" charset="0"/>
              </a:defRPr>
            </a:lvl1pPr>
            <a:lvl2pPr marL="457200" indent="0">
              <a:buNone/>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Insert title here</a:t>
            </a:r>
          </a:p>
        </p:txBody>
      </p:sp>
    </p:spTree>
    <p:extLst>
      <p:ext uri="{BB962C8B-B14F-4D97-AF65-F5344CB8AC3E}">
        <p14:creationId xmlns:p14="http://schemas.microsoft.com/office/powerpoint/2010/main" val="15462155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Page 7">
    <p:spTree>
      <p:nvGrpSpPr>
        <p:cNvPr id="1" name=""/>
        <p:cNvGrpSpPr/>
        <p:nvPr/>
      </p:nvGrpSpPr>
      <p:grpSpPr>
        <a:xfrm>
          <a:off x="0" y="0"/>
          <a:ext cx="0" cy="0"/>
          <a:chOff x="0" y="0"/>
          <a:chExt cx="0" cy="0"/>
        </a:xfrm>
      </p:grpSpPr>
      <p:sp>
        <p:nvSpPr>
          <p:cNvPr id="10" name="Content Placeholder 2"/>
          <p:cNvSpPr>
            <a:spLocks noGrp="1"/>
          </p:cNvSpPr>
          <p:nvPr>
            <p:ph sz="half" idx="20" hasCustomPrompt="1"/>
          </p:nvPr>
        </p:nvSpPr>
        <p:spPr>
          <a:xfrm>
            <a:off x="5763489" y="0"/>
            <a:ext cx="5695083" cy="6858000"/>
          </a:xfrm>
          <a:prstGeom prst="rect">
            <a:avLst/>
          </a:prstGeom>
        </p:spPr>
        <p:txBody>
          <a:bodyPr/>
          <a:lstStyle>
            <a:lvl1pPr marL="0" indent="0">
              <a:buNone/>
              <a:defRPr>
                <a:solidFill>
                  <a:schemeClr val="tx1"/>
                </a:solidFill>
              </a:defRPr>
            </a:lvl1pPr>
          </a:lstStyle>
          <a:p>
            <a:pPr lvl="0"/>
            <a:r>
              <a:rPr lang="en-GB"/>
              <a:t> </a:t>
            </a:r>
          </a:p>
        </p:txBody>
      </p:sp>
      <p:sp>
        <p:nvSpPr>
          <p:cNvPr id="12" name="Vertical Text Placeholder 2"/>
          <p:cNvSpPr>
            <a:spLocks noGrp="1"/>
          </p:cNvSpPr>
          <p:nvPr>
            <p:ph type="body" orient="vert" idx="23"/>
          </p:nvPr>
        </p:nvSpPr>
        <p:spPr>
          <a:xfrm>
            <a:off x="363286" y="1981577"/>
            <a:ext cx="5129899" cy="4259639"/>
          </a:xfrm>
          <a:prstGeom prst="rect">
            <a:avLst/>
          </a:prstGeom>
        </p:spPr>
        <p:txBody>
          <a:bodyPr vert="horz"/>
          <a:lstStyle>
            <a:lvl1pPr marL="171450" marR="0" indent="-171450" algn="l" defTabSz="914400" rtl="0" eaLnBrk="0" fontAlgn="base" latinLnBrk="0" hangingPunct="0">
              <a:lnSpc>
                <a:spcPct val="100000"/>
              </a:lnSpc>
              <a:spcBef>
                <a:spcPct val="20000"/>
              </a:spcBef>
              <a:spcAft>
                <a:spcPct val="0"/>
              </a:spcAft>
              <a:buClrTx/>
              <a:buSzTx/>
              <a:buFont typeface="Arial" panose="020B0604020202020204" pitchFamily="34" charset="0"/>
              <a:buChar char="•"/>
              <a:tabLst/>
              <a:defRPr sz="1200">
                <a:solidFill>
                  <a:schemeClr val="tx1"/>
                </a:solidFill>
                <a:latin typeface="+mj-lt"/>
              </a:defRPr>
            </a:lvl1pPr>
            <a:lvl2pPr>
              <a:defRPr sz="1200">
                <a:latin typeface="+mj-lt"/>
              </a:defRPr>
            </a:lvl2pPr>
            <a:lvl3pPr>
              <a:defRPr sz="1100">
                <a:latin typeface="+mj-lt"/>
              </a:defRPr>
            </a:lvl3pPr>
            <a:lvl4pPr>
              <a:defRPr sz="1050">
                <a:latin typeface="+mj-lt"/>
              </a:defRPr>
            </a:lvl4pPr>
            <a:lvl5pPr>
              <a:defRPr sz="1050">
                <a:latin typeface="+mj-lt"/>
              </a:defRPr>
            </a:lvl5pPr>
          </a:lstStyle>
          <a:p>
            <a:pPr lvl="0"/>
            <a:r>
              <a:rPr lang="en-US"/>
              <a:t>Edit Master text styles</a:t>
            </a:r>
          </a:p>
        </p:txBody>
      </p:sp>
      <p:sp>
        <p:nvSpPr>
          <p:cNvPr id="13" name="Vertical Text Placeholder 2"/>
          <p:cNvSpPr>
            <a:spLocks noGrp="1"/>
          </p:cNvSpPr>
          <p:nvPr>
            <p:ph type="body" orient="vert" idx="24"/>
          </p:nvPr>
        </p:nvSpPr>
        <p:spPr>
          <a:xfrm>
            <a:off x="363285" y="1334698"/>
            <a:ext cx="5129900" cy="550627"/>
          </a:xfrm>
          <a:prstGeom prst="rect">
            <a:avLst/>
          </a:prstGeom>
        </p:spPr>
        <p:txBody>
          <a:bodyPr vert="horz"/>
          <a:lstStyle>
            <a:lvl1pPr marL="0" marR="0" indent="0" algn="l" defTabSz="914400" rtl="0" eaLnBrk="0" fontAlgn="base" latinLnBrk="0" hangingPunct="0">
              <a:lnSpc>
                <a:spcPct val="100000"/>
              </a:lnSpc>
              <a:spcBef>
                <a:spcPct val="20000"/>
              </a:spcBef>
              <a:spcAft>
                <a:spcPct val="0"/>
              </a:spcAft>
              <a:buClrTx/>
              <a:buSzTx/>
              <a:buFont typeface="Arial" charset="0"/>
              <a:buNone/>
              <a:tabLst/>
              <a:defRPr sz="1400" b="0">
                <a:solidFill>
                  <a:schemeClr val="tx1"/>
                </a:solidFill>
                <a:latin typeface="+mj-lt"/>
              </a:defRPr>
            </a:lvl1pPr>
            <a:lvl2pPr>
              <a:defRPr sz="1200">
                <a:latin typeface="+mj-lt"/>
              </a:defRPr>
            </a:lvl2pPr>
            <a:lvl3pPr>
              <a:defRPr sz="1100">
                <a:latin typeface="+mj-lt"/>
              </a:defRPr>
            </a:lvl3pPr>
            <a:lvl4pPr>
              <a:defRPr sz="1050">
                <a:latin typeface="+mj-lt"/>
              </a:defRPr>
            </a:lvl4pPr>
            <a:lvl5pPr>
              <a:defRPr sz="1050">
                <a:latin typeface="+mj-lt"/>
              </a:defRPr>
            </a:lvl5pPr>
          </a:lstStyle>
          <a:p>
            <a:pPr lvl="0"/>
            <a:r>
              <a:rPr lang="en-US"/>
              <a:t>Edit Master text styles</a:t>
            </a:r>
          </a:p>
        </p:txBody>
      </p:sp>
      <p:sp>
        <p:nvSpPr>
          <p:cNvPr id="8" name="Text Placeholder 4">
            <a:extLst>
              <a:ext uri="{FF2B5EF4-FFF2-40B4-BE49-F238E27FC236}">
                <a16:creationId xmlns:a16="http://schemas.microsoft.com/office/drawing/2014/main" id="{9001FC22-9C3B-400E-B7DA-C66F59429568}"/>
              </a:ext>
            </a:extLst>
          </p:cNvPr>
          <p:cNvSpPr>
            <a:spLocks noGrp="1"/>
          </p:cNvSpPr>
          <p:nvPr>
            <p:ph type="body" sz="quarter" idx="14" hasCustomPrompt="1"/>
          </p:nvPr>
        </p:nvSpPr>
        <p:spPr>
          <a:xfrm>
            <a:off x="547940" y="364695"/>
            <a:ext cx="4945245" cy="273801"/>
          </a:xfrm>
          <a:prstGeom prst="rect">
            <a:avLst/>
          </a:prstGeom>
        </p:spPr>
        <p:txBody>
          <a:bodyPr lIns="0" anchor="t"/>
          <a:lstStyle>
            <a:lvl1pPr marL="0" indent="0">
              <a:lnSpc>
                <a:spcPts val="2000"/>
              </a:lnSpc>
              <a:buNone/>
              <a:defRPr sz="2400">
                <a:solidFill>
                  <a:schemeClr val="tx1"/>
                </a:solidFill>
                <a:latin typeface="+mn-lt"/>
                <a:cs typeface="Calibri" panose="020F0502020204030204" pitchFamily="34" charset="0"/>
              </a:defRPr>
            </a:lvl1pPr>
            <a:lvl2pPr marL="457200" indent="0">
              <a:buNone/>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Title here</a:t>
            </a:r>
          </a:p>
        </p:txBody>
      </p:sp>
      <p:sp>
        <p:nvSpPr>
          <p:cNvPr id="7" name="Text Placeholder 4">
            <a:extLst>
              <a:ext uri="{FF2B5EF4-FFF2-40B4-BE49-F238E27FC236}">
                <a16:creationId xmlns:a16="http://schemas.microsoft.com/office/drawing/2014/main" id="{5829E867-620D-445D-A31C-1ABAE4D4ADDE}"/>
              </a:ext>
            </a:extLst>
          </p:cNvPr>
          <p:cNvSpPr>
            <a:spLocks noGrp="1"/>
          </p:cNvSpPr>
          <p:nvPr>
            <p:ph type="body" sz="quarter" idx="16" hasCustomPrompt="1"/>
          </p:nvPr>
        </p:nvSpPr>
        <p:spPr>
          <a:xfrm>
            <a:off x="547940" y="656968"/>
            <a:ext cx="4945245" cy="273801"/>
          </a:xfrm>
          <a:prstGeom prst="rect">
            <a:avLst/>
          </a:prstGeom>
        </p:spPr>
        <p:txBody>
          <a:bodyPr lIns="0" anchor="t"/>
          <a:lstStyle>
            <a:lvl1pPr marL="0" indent="0">
              <a:lnSpc>
                <a:spcPct val="100000"/>
              </a:lnSpc>
              <a:buNone/>
              <a:defRPr sz="1600">
                <a:solidFill>
                  <a:schemeClr val="tx1"/>
                </a:solidFill>
                <a:latin typeface="+mn-lt"/>
                <a:cs typeface="Calibri" panose="020F0502020204030204" pitchFamily="34" charset="0"/>
              </a:defRPr>
            </a:lvl1pPr>
            <a:lvl2pPr marL="457200" indent="0">
              <a:buNone/>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Sub-title</a:t>
            </a:r>
          </a:p>
        </p:txBody>
      </p:sp>
    </p:spTree>
    <p:extLst>
      <p:ext uri="{BB962C8B-B14F-4D97-AF65-F5344CB8AC3E}">
        <p14:creationId xmlns:p14="http://schemas.microsoft.com/office/powerpoint/2010/main" val="15815484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Page 8">
    <p:spTree>
      <p:nvGrpSpPr>
        <p:cNvPr id="1" name=""/>
        <p:cNvGrpSpPr/>
        <p:nvPr/>
      </p:nvGrpSpPr>
      <p:grpSpPr>
        <a:xfrm>
          <a:off x="0" y="0"/>
          <a:ext cx="0" cy="0"/>
          <a:chOff x="0" y="0"/>
          <a:chExt cx="0" cy="0"/>
        </a:xfrm>
      </p:grpSpPr>
      <p:sp>
        <p:nvSpPr>
          <p:cNvPr id="10" name="Content Placeholder 2"/>
          <p:cNvSpPr>
            <a:spLocks noGrp="1"/>
          </p:cNvSpPr>
          <p:nvPr>
            <p:ph sz="half" idx="1" hasCustomPrompt="1"/>
          </p:nvPr>
        </p:nvSpPr>
        <p:spPr>
          <a:xfrm>
            <a:off x="363287" y="1452013"/>
            <a:ext cx="5450372" cy="4882767"/>
          </a:xfrm>
          <a:prstGeom prst="rect">
            <a:avLst/>
          </a:prstGeom>
        </p:spPr>
        <p:txBody>
          <a:bodyPr/>
          <a:lstStyle>
            <a:lvl1pPr marL="0" indent="0">
              <a:buNone/>
              <a:defRPr>
                <a:solidFill>
                  <a:schemeClr val="tx1"/>
                </a:solidFill>
              </a:defRPr>
            </a:lvl1pPr>
          </a:lstStyle>
          <a:p>
            <a:pPr lvl="0"/>
            <a:r>
              <a:rPr lang="en-GB"/>
              <a:t> </a:t>
            </a:r>
          </a:p>
        </p:txBody>
      </p:sp>
      <p:sp>
        <p:nvSpPr>
          <p:cNvPr id="13" name="Vertical Text Placeholder 2"/>
          <p:cNvSpPr>
            <a:spLocks noGrp="1"/>
          </p:cNvSpPr>
          <p:nvPr>
            <p:ph type="body" orient="vert" idx="23"/>
          </p:nvPr>
        </p:nvSpPr>
        <p:spPr>
          <a:xfrm>
            <a:off x="6096001" y="1452013"/>
            <a:ext cx="5085228" cy="4882767"/>
          </a:xfrm>
          <a:prstGeom prst="rect">
            <a:avLst/>
          </a:prstGeom>
        </p:spPr>
        <p:txBody>
          <a:bodyPr vert="horz"/>
          <a:lstStyle>
            <a:lvl1pPr marL="171450" marR="0" indent="-171450" algn="l" defTabSz="914400" rtl="0" eaLnBrk="0" fontAlgn="base" latinLnBrk="0" hangingPunct="0">
              <a:lnSpc>
                <a:spcPct val="100000"/>
              </a:lnSpc>
              <a:spcBef>
                <a:spcPct val="20000"/>
              </a:spcBef>
              <a:spcAft>
                <a:spcPct val="0"/>
              </a:spcAft>
              <a:buClrTx/>
              <a:buSzTx/>
              <a:buFont typeface="Arial" panose="020B0604020202020204" pitchFamily="34" charset="0"/>
              <a:buChar char="•"/>
              <a:tabLst/>
              <a:defRPr sz="1200">
                <a:solidFill>
                  <a:schemeClr val="tx1"/>
                </a:solidFill>
                <a:latin typeface="+mj-lt"/>
              </a:defRPr>
            </a:lvl1pPr>
            <a:lvl2pPr>
              <a:defRPr sz="1200">
                <a:latin typeface="+mj-lt"/>
              </a:defRPr>
            </a:lvl2pPr>
            <a:lvl3pPr>
              <a:defRPr sz="1100">
                <a:latin typeface="+mj-lt"/>
              </a:defRPr>
            </a:lvl3pPr>
            <a:lvl4pPr>
              <a:defRPr sz="1050">
                <a:latin typeface="+mj-lt"/>
              </a:defRPr>
            </a:lvl4pPr>
            <a:lvl5pPr>
              <a:defRPr sz="1050">
                <a:latin typeface="+mj-lt"/>
              </a:defRPr>
            </a:lvl5pPr>
          </a:lstStyle>
          <a:p>
            <a:pPr lvl="0"/>
            <a:r>
              <a:rPr lang="en-US"/>
              <a:t>Edit Master text styles</a:t>
            </a:r>
          </a:p>
        </p:txBody>
      </p:sp>
      <p:sp>
        <p:nvSpPr>
          <p:cNvPr id="7" name="Text Placeholder 4">
            <a:extLst>
              <a:ext uri="{FF2B5EF4-FFF2-40B4-BE49-F238E27FC236}">
                <a16:creationId xmlns:a16="http://schemas.microsoft.com/office/drawing/2014/main" id="{78C30439-3426-4E74-9400-4C737CDF67FD}"/>
              </a:ext>
            </a:extLst>
          </p:cNvPr>
          <p:cNvSpPr>
            <a:spLocks noGrp="1"/>
          </p:cNvSpPr>
          <p:nvPr>
            <p:ph type="body" sz="quarter" idx="14" hasCustomPrompt="1"/>
          </p:nvPr>
        </p:nvSpPr>
        <p:spPr>
          <a:xfrm>
            <a:off x="547940" y="364695"/>
            <a:ext cx="10633289" cy="273801"/>
          </a:xfrm>
          <a:prstGeom prst="rect">
            <a:avLst/>
          </a:prstGeom>
        </p:spPr>
        <p:txBody>
          <a:bodyPr lIns="0" anchor="t"/>
          <a:lstStyle>
            <a:lvl1pPr marL="0" indent="0">
              <a:lnSpc>
                <a:spcPts val="2000"/>
              </a:lnSpc>
              <a:buNone/>
              <a:defRPr sz="2400">
                <a:solidFill>
                  <a:schemeClr val="tx1"/>
                </a:solidFill>
                <a:latin typeface="+mn-lt"/>
                <a:cs typeface="Calibri" panose="020F0502020204030204" pitchFamily="34" charset="0"/>
              </a:defRPr>
            </a:lvl1pPr>
            <a:lvl2pPr marL="457200" indent="0">
              <a:buNone/>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Title here</a:t>
            </a:r>
          </a:p>
        </p:txBody>
      </p:sp>
      <p:sp>
        <p:nvSpPr>
          <p:cNvPr id="6" name="Text Placeholder 4">
            <a:extLst>
              <a:ext uri="{FF2B5EF4-FFF2-40B4-BE49-F238E27FC236}">
                <a16:creationId xmlns:a16="http://schemas.microsoft.com/office/drawing/2014/main" id="{AACCBF9E-63E4-49FA-8036-0F581A637F68}"/>
              </a:ext>
            </a:extLst>
          </p:cNvPr>
          <p:cNvSpPr>
            <a:spLocks noGrp="1"/>
          </p:cNvSpPr>
          <p:nvPr>
            <p:ph type="body" sz="quarter" idx="16" hasCustomPrompt="1"/>
          </p:nvPr>
        </p:nvSpPr>
        <p:spPr>
          <a:xfrm>
            <a:off x="547940" y="656968"/>
            <a:ext cx="10633289" cy="273801"/>
          </a:xfrm>
          <a:prstGeom prst="rect">
            <a:avLst/>
          </a:prstGeom>
        </p:spPr>
        <p:txBody>
          <a:bodyPr lIns="0" anchor="t"/>
          <a:lstStyle>
            <a:lvl1pPr marL="0" indent="0">
              <a:lnSpc>
                <a:spcPct val="100000"/>
              </a:lnSpc>
              <a:buNone/>
              <a:defRPr sz="1600">
                <a:solidFill>
                  <a:schemeClr val="tx1"/>
                </a:solidFill>
                <a:latin typeface="+mn-lt"/>
                <a:cs typeface="Calibri" panose="020F0502020204030204" pitchFamily="34" charset="0"/>
              </a:defRPr>
            </a:lvl1pPr>
            <a:lvl2pPr marL="457200" indent="0">
              <a:buNone/>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Sub-title</a:t>
            </a:r>
          </a:p>
        </p:txBody>
      </p:sp>
    </p:spTree>
    <p:extLst>
      <p:ext uri="{BB962C8B-B14F-4D97-AF65-F5344CB8AC3E}">
        <p14:creationId xmlns:p14="http://schemas.microsoft.com/office/powerpoint/2010/main" val="10483603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References &amp; Methodology">
    <p:bg>
      <p:bgRef idx="1001">
        <a:schemeClr val="bg1"/>
      </p:bgRef>
    </p:bg>
    <p:spTree>
      <p:nvGrpSpPr>
        <p:cNvPr id="1" name=""/>
        <p:cNvGrpSpPr/>
        <p:nvPr/>
      </p:nvGrpSpPr>
      <p:grpSpPr>
        <a:xfrm>
          <a:off x="0" y="0"/>
          <a:ext cx="0" cy="0"/>
          <a:chOff x="0" y="0"/>
          <a:chExt cx="0" cy="0"/>
        </a:xfrm>
      </p:grpSpPr>
      <p:sp>
        <p:nvSpPr>
          <p:cNvPr id="19" name="TextBox 18"/>
          <p:cNvSpPr txBox="1"/>
          <p:nvPr userDrawn="1"/>
        </p:nvSpPr>
        <p:spPr>
          <a:xfrm>
            <a:off x="11458573" y="6334780"/>
            <a:ext cx="733427" cy="261610"/>
          </a:xfrm>
          <a:prstGeom prst="rect">
            <a:avLst/>
          </a:prstGeom>
        </p:spPr>
        <p:txBody>
          <a:bodyPr wrap="square" rtlCol="0">
            <a:spAutoFit/>
          </a:bodyPr>
          <a:lstStyle/>
          <a:p>
            <a:pPr algn="ctr" eaLnBrk="0" fontAlgn="base" hangingPunct="0">
              <a:spcAft>
                <a:spcPct val="0"/>
              </a:spcAft>
              <a:buClr>
                <a:srgbClr val="00DEA5"/>
              </a:buClr>
              <a:buSzPct val="115000"/>
              <a:defRPr/>
            </a:pPr>
            <a:fld id="{B1E76123-1BC9-41C9-AFA1-DAB105A43A52}" type="slidenum">
              <a:rPr lang="en-GB" sz="1100">
                <a:solidFill>
                  <a:schemeClr val="accent2"/>
                </a:solidFill>
                <a:cs typeface="Rubik Light" panose="02000604000000020004" pitchFamily="2" charset="-79"/>
              </a:rPr>
              <a:pPr algn="ctr" eaLnBrk="0" fontAlgn="base" hangingPunct="0">
                <a:spcAft>
                  <a:spcPct val="0"/>
                </a:spcAft>
                <a:buClr>
                  <a:srgbClr val="00DEA5"/>
                </a:buClr>
                <a:buSzPct val="115000"/>
                <a:defRPr/>
              </a:pPr>
              <a:t>‹#›</a:t>
            </a:fld>
            <a:endParaRPr lang="en-GB" sz="1100">
              <a:solidFill>
                <a:schemeClr val="accent2"/>
              </a:solidFill>
              <a:cs typeface="Rubik Light" panose="02000604000000020004" pitchFamily="2" charset="-79"/>
            </a:endParaRPr>
          </a:p>
        </p:txBody>
      </p:sp>
      <p:sp>
        <p:nvSpPr>
          <p:cNvPr id="6" name="Rectangle 18"/>
          <p:cNvSpPr/>
          <p:nvPr userDrawn="1"/>
        </p:nvSpPr>
        <p:spPr>
          <a:xfrm rot="5400000">
            <a:off x="58829" y="377505"/>
            <a:ext cx="432000" cy="36000"/>
          </a:xfrm>
          <a:prstGeom prst="rect">
            <a:avLst/>
          </a:prstGeom>
          <a:solidFill>
            <a:srgbClr val="00DE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solidFill>
                <a:srgbClr val="FFFFFF"/>
              </a:solidFill>
            </a:endParaRPr>
          </a:p>
        </p:txBody>
      </p: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708483" y="248400"/>
            <a:ext cx="243606" cy="301955"/>
          </a:xfrm>
          <a:prstGeom prst="rect">
            <a:avLst/>
          </a:prstGeom>
        </p:spPr>
      </p:pic>
      <p:sp>
        <p:nvSpPr>
          <p:cNvPr id="12" name="Text Placeholder 4">
            <a:extLst>
              <a:ext uri="{FF2B5EF4-FFF2-40B4-BE49-F238E27FC236}">
                <a16:creationId xmlns:a16="http://schemas.microsoft.com/office/drawing/2014/main" id="{0F70ED26-1BB2-494A-9F9B-C77E25337F05}"/>
              </a:ext>
            </a:extLst>
          </p:cNvPr>
          <p:cNvSpPr>
            <a:spLocks noGrp="1"/>
          </p:cNvSpPr>
          <p:nvPr>
            <p:ph type="body" sz="quarter" idx="13" hasCustomPrompt="1"/>
          </p:nvPr>
        </p:nvSpPr>
        <p:spPr>
          <a:xfrm>
            <a:off x="251417" y="171225"/>
            <a:ext cx="11207154" cy="430392"/>
          </a:xfrm>
          <a:prstGeom prst="rect">
            <a:avLst/>
          </a:prstGeom>
        </p:spPr>
        <p:txBody>
          <a:bodyPr lIns="288000" anchor="ctr"/>
          <a:lstStyle>
            <a:lvl1pPr marL="0" indent="0">
              <a:buNone/>
              <a:defRPr sz="2400">
                <a:solidFill>
                  <a:schemeClr val="tx1"/>
                </a:solidFill>
                <a:latin typeface="+mn-lt"/>
                <a:cs typeface="Calibri" panose="020F0502020204030204" pitchFamily="34" charset="0"/>
              </a:defRPr>
            </a:lvl1pPr>
            <a:lvl2pPr marL="457200" indent="0">
              <a:buNone/>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References</a:t>
            </a:r>
          </a:p>
        </p:txBody>
      </p:sp>
      <p:sp>
        <p:nvSpPr>
          <p:cNvPr id="14" name="Vertical Text Placeholder 2"/>
          <p:cNvSpPr>
            <a:spLocks noGrp="1"/>
          </p:cNvSpPr>
          <p:nvPr>
            <p:ph type="body" orient="vert" idx="23" hasCustomPrompt="1"/>
          </p:nvPr>
        </p:nvSpPr>
        <p:spPr>
          <a:xfrm rot="16200000">
            <a:off x="6358474" y="1012727"/>
            <a:ext cx="5199490" cy="5004000"/>
          </a:xfrm>
          <a:prstGeom prst="rect">
            <a:avLst/>
          </a:prstGeom>
        </p:spPr>
        <p:txBody>
          <a:bodyPr vert="eaVert" lIns="36000" rIns="36000"/>
          <a:lstStyle>
            <a:lvl1pPr marL="171450" marR="0" indent="-171450" algn="just" defTabSz="914400" rtl="0" eaLnBrk="0" fontAlgn="base" latinLnBrk="0" hangingPunct="0">
              <a:lnSpc>
                <a:spcPct val="100000"/>
              </a:lnSpc>
              <a:spcBef>
                <a:spcPct val="20000"/>
              </a:spcBef>
              <a:spcAft>
                <a:spcPct val="0"/>
              </a:spcAft>
              <a:buClrTx/>
              <a:buSzTx/>
              <a:buFont typeface="Arial" panose="020B0604020202020204" pitchFamily="34" charset="0"/>
              <a:buChar char="•"/>
              <a:tabLst/>
              <a:defRPr sz="1400">
                <a:latin typeface="+mj-lt"/>
              </a:defRPr>
            </a:lvl1pPr>
            <a:lvl2pPr>
              <a:defRPr sz="1200">
                <a:latin typeface="+mj-lt"/>
              </a:defRPr>
            </a:lvl2pPr>
            <a:lvl3pPr>
              <a:defRPr sz="1100">
                <a:latin typeface="+mj-lt"/>
              </a:defRPr>
            </a:lvl3pPr>
            <a:lvl4pPr>
              <a:defRPr sz="1050">
                <a:latin typeface="+mj-lt"/>
              </a:defRPr>
            </a:lvl4pPr>
            <a:lvl5pPr>
              <a:defRPr sz="1050">
                <a:latin typeface="+mj-lt"/>
              </a:defRPr>
            </a:lvl5pPr>
          </a:lstStyle>
          <a:p>
            <a:pPr lvl="0"/>
            <a:r>
              <a:rPr lang="en-US"/>
              <a:t>Edit Master text styles</a:t>
            </a:r>
          </a:p>
        </p:txBody>
      </p:sp>
      <p:sp>
        <p:nvSpPr>
          <p:cNvPr id="11" name="Text Placeholder 4">
            <a:extLst>
              <a:ext uri="{FF2B5EF4-FFF2-40B4-BE49-F238E27FC236}">
                <a16:creationId xmlns:a16="http://schemas.microsoft.com/office/drawing/2014/main" id="{0F70ED26-1BB2-494A-9F9B-C77E25337F05}"/>
              </a:ext>
            </a:extLst>
          </p:cNvPr>
          <p:cNvSpPr>
            <a:spLocks noGrp="1"/>
          </p:cNvSpPr>
          <p:nvPr>
            <p:ph type="body" sz="quarter" idx="25" hasCustomPrompt="1"/>
          </p:nvPr>
        </p:nvSpPr>
        <p:spPr>
          <a:xfrm>
            <a:off x="2029092" y="6381422"/>
            <a:ext cx="9429480" cy="182303"/>
          </a:xfrm>
          <a:prstGeom prst="rect">
            <a:avLst/>
          </a:prstGeom>
        </p:spPr>
        <p:txBody>
          <a:bodyPr lIns="288000" anchor="ctr"/>
          <a:lstStyle>
            <a:lvl1pPr marL="0" indent="0">
              <a:buNone/>
              <a:defRPr sz="900" b="0" baseline="0">
                <a:solidFill>
                  <a:schemeClr val="tx1"/>
                </a:solidFill>
                <a:latin typeface="+mn-lt"/>
                <a:cs typeface="Calibri" panose="020F0502020204030204" pitchFamily="34" charset="0"/>
              </a:defRPr>
            </a:lvl1pPr>
            <a:lvl2pPr marL="457200" indent="0">
              <a:buNone/>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Source:</a:t>
            </a:r>
          </a:p>
        </p:txBody>
      </p:sp>
      <p:sp>
        <p:nvSpPr>
          <p:cNvPr id="3" name="Chart Placeholder 2">
            <a:extLst>
              <a:ext uri="{FF2B5EF4-FFF2-40B4-BE49-F238E27FC236}">
                <a16:creationId xmlns:a16="http://schemas.microsoft.com/office/drawing/2014/main" id="{A31B269D-C890-4D7E-BE61-357C378731C9}"/>
              </a:ext>
            </a:extLst>
          </p:cNvPr>
          <p:cNvSpPr>
            <a:spLocks noGrp="1"/>
          </p:cNvSpPr>
          <p:nvPr>
            <p:ph type="chart" sz="quarter" idx="26"/>
          </p:nvPr>
        </p:nvSpPr>
        <p:spPr>
          <a:xfrm>
            <a:off x="250825" y="1496291"/>
            <a:ext cx="5845175" cy="4618759"/>
          </a:xfrm>
          <a:prstGeom prst="rect">
            <a:avLst/>
          </a:prstGeom>
        </p:spPr>
        <p:txBody>
          <a:bodyPr/>
          <a:lstStyle>
            <a:lvl1pPr>
              <a:defRPr sz="1200">
                <a:latin typeface="+mn-lt"/>
              </a:defRPr>
            </a:lvl1pPr>
          </a:lstStyle>
          <a:p>
            <a:endParaRPr lang="en-GB"/>
          </a:p>
        </p:txBody>
      </p:sp>
      <p:cxnSp>
        <p:nvCxnSpPr>
          <p:cNvPr id="15" name="Straight Connector 14">
            <a:extLst>
              <a:ext uri="{FF2B5EF4-FFF2-40B4-BE49-F238E27FC236}">
                <a16:creationId xmlns:a16="http://schemas.microsoft.com/office/drawing/2014/main" id="{7C239142-C538-46B0-9988-855B068CB76C}"/>
              </a:ext>
            </a:extLst>
          </p:cNvPr>
          <p:cNvCxnSpPr>
            <a:cxnSpLocks/>
          </p:cNvCxnSpPr>
          <p:nvPr userDrawn="1"/>
        </p:nvCxnSpPr>
        <p:spPr>
          <a:xfrm>
            <a:off x="286825" y="1427014"/>
            <a:ext cx="579573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Text Placeholder 4">
            <a:extLst>
              <a:ext uri="{FF2B5EF4-FFF2-40B4-BE49-F238E27FC236}">
                <a16:creationId xmlns:a16="http://schemas.microsoft.com/office/drawing/2014/main" id="{B460B7AF-078B-4FF5-8C0D-CD68487A6244}"/>
              </a:ext>
            </a:extLst>
          </p:cNvPr>
          <p:cNvSpPr>
            <a:spLocks noGrp="1"/>
          </p:cNvSpPr>
          <p:nvPr>
            <p:ph type="body" sz="quarter" idx="27" hasCustomPrompt="1"/>
          </p:nvPr>
        </p:nvSpPr>
        <p:spPr>
          <a:xfrm>
            <a:off x="250824" y="914982"/>
            <a:ext cx="5845175" cy="479365"/>
          </a:xfrm>
          <a:prstGeom prst="rect">
            <a:avLst/>
          </a:prstGeom>
          <a:solidFill>
            <a:schemeClr val="tx1"/>
          </a:solidFill>
        </p:spPr>
        <p:txBody>
          <a:bodyPr lIns="288000" anchor="ctr"/>
          <a:lstStyle>
            <a:lvl1pPr marL="0" indent="0">
              <a:buNone/>
              <a:defRPr sz="1400" b="1" baseline="0">
                <a:solidFill>
                  <a:schemeClr val="bg1"/>
                </a:solidFill>
                <a:latin typeface="+mn-lt"/>
                <a:cs typeface="Calibri" panose="020F0502020204030204" pitchFamily="34" charset="0"/>
              </a:defRPr>
            </a:lvl1pPr>
            <a:lvl2pPr marL="457200" indent="0">
              <a:buNone/>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Charts / Table Title</a:t>
            </a:r>
          </a:p>
        </p:txBody>
      </p:sp>
      <p:cxnSp>
        <p:nvCxnSpPr>
          <p:cNvPr id="17" name="Straight Connector 16">
            <a:extLst>
              <a:ext uri="{FF2B5EF4-FFF2-40B4-BE49-F238E27FC236}">
                <a16:creationId xmlns:a16="http://schemas.microsoft.com/office/drawing/2014/main" id="{3FBE237C-2872-4089-A0A4-EBD102BEE3AF}"/>
              </a:ext>
            </a:extLst>
          </p:cNvPr>
          <p:cNvCxnSpPr>
            <a:cxnSpLocks/>
          </p:cNvCxnSpPr>
          <p:nvPr userDrawn="1"/>
        </p:nvCxnSpPr>
        <p:spPr>
          <a:xfrm>
            <a:off x="286825" y="6132952"/>
            <a:ext cx="579573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8" name="Text Placeholder 7">
            <a:extLst>
              <a:ext uri="{FF2B5EF4-FFF2-40B4-BE49-F238E27FC236}">
                <a16:creationId xmlns:a16="http://schemas.microsoft.com/office/drawing/2014/main" id="{E746F1B9-A838-44DF-831D-76271FD2975D}"/>
              </a:ext>
            </a:extLst>
          </p:cNvPr>
          <p:cNvSpPr>
            <a:spLocks noGrp="1"/>
          </p:cNvSpPr>
          <p:nvPr>
            <p:ph type="body" sz="quarter" idx="12"/>
          </p:nvPr>
        </p:nvSpPr>
        <p:spPr>
          <a:xfrm rot="5400000">
            <a:off x="9670286" y="3327590"/>
            <a:ext cx="4320000" cy="202821"/>
          </a:xfrm>
          <a:prstGeom prst="rect">
            <a:avLst/>
          </a:prstGeom>
        </p:spPr>
        <p:txBody>
          <a:bodyPr/>
          <a:lstStyle>
            <a:lvl1pPr marL="0" indent="0" algn="ctr">
              <a:buNone/>
              <a:defRPr sz="1000">
                <a:latin typeface="+mn-lt"/>
              </a:defRPr>
            </a:lvl1pPr>
          </a:lstStyle>
          <a:p>
            <a:endParaRPr lang="en-GB"/>
          </a:p>
        </p:txBody>
      </p:sp>
      <p:pic>
        <p:nvPicPr>
          <p:cNvPr id="4" name="Picture 3" descr="Logo&#10;&#10;Description automatically generated with medium confidence">
            <a:extLst>
              <a:ext uri="{FF2B5EF4-FFF2-40B4-BE49-F238E27FC236}">
                <a16:creationId xmlns:a16="http://schemas.microsoft.com/office/drawing/2014/main" id="{916A0C2A-9E7C-43F8-A560-520633A76BC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980000" y="72000"/>
            <a:ext cx="504000" cy="504000"/>
          </a:xfrm>
          <a:prstGeom prst="rect">
            <a:avLst/>
          </a:prstGeom>
        </p:spPr>
      </p:pic>
    </p:spTree>
    <p:extLst>
      <p:ext uri="{BB962C8B-B14F-4D97-AF65-F5344CB8AC3E}">
        <p14:creationId xmlns:p14="http://schemas.microsoft.com/office/powerpoint/2010/main" val="4270133657"/>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572">
          <p15:clr>
            <a:srgbClr val="FBAE40"/>
          </p15:clr>
        </p15:guide>
        <p15:guide id="2" orient="horz" pos="2260">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Section divider">
    <p:spTree>
      <p:nvGrpSpPr>
        <p:cNvPr id="1" name=""/>
        <p:cNvGrpSpPr/>
        <p:nvPr/>
      </p:nvGrpSpPr>
      <p:grpSpPr>
        <a:xfrm>
          <a:off x="0" y="0"/>
          <a:ext cx="0" cy="0"/>
          <a:chOff x="0" y="0"/>
          <a:chExt cx="0" cy="0"/>
        </a:xfrm>
      </p:grpSpPr>
      <p:pic>
        <p:nvPicPr>
          <p:cNvPr id="3" name="Picture 2" descr="A picture containing green, clothing, holding, brown&#10;&#10;Description automatically generated">
            <a:extLst>
              <a:ext uri="{FF2B5EF4-FFF2-40B4-BE49-F238E27FC236}">
                <a16:creationId xmlns:a16="http://schemas.microsoft.com/office/drawing/2014/main" id="{622D7207-3E30-4D9B-83A5-1FA049C32BF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434400" y="0"/>
            <a:ext cx="8794806" cy="6858000"/>
          </a:xfrm>
          <a:prstGeom prst="rect">
            <a:avLst/>
          </a:prstGeom>
        </p:spPr>
      </p:pic>
      <p:sp>
        <p:nvSpPr>
          <p:cNvPr id="8" name="Rectangle 7"/>
          <p:cNvSpPr/>
          <p:nvPr userDrawn="1"/>
        </p:nvSpPr>
        <p:spPr>
          <a:xfrm>
            <a:off x="0" y="6213309"/>
            <a:ext cx="2735627" cy="6446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
        <p:nvSpPr>
          <p:cNvPr id="7" name="Rectangle 6"/>
          <p:cNvSpPr/>
          <p:nvPr userDrawn="1"/>
        </p:nvSpPr>
        <p:spPr>
          <a:xfrm>
            <a:off x="911424" y="4581128"/>
            <a:ext cx="6144683" cy="14986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
        <p:nvSpPr>
          <p:cNvPr id="10" name="Text Placeholder 4">
            <a:extLst>
              <a:ext uri="{FF2B5EF4-FFF2-40B4-BE49-F238E27FC236}">
                <a16:creationId xmlns:a16="http://schemas.microsoft.com/office/drawing/2014/main" id="{0F70ED26-1BB2-494A-9F9B-C77E25337F05}"/>
              </a:ext>
            </a:extLst>
          </p:cNvPr>
          <p:cNvSpPr>
            <a:spLocks noGrp="1"/>
          </p:cNvSpPr>
          <p:nvPr>
            <p:ph type="body" sz="quarter" idx="10" hasCustomPrompt="1"/>
          </p:nvPr>
        </p:nvSpPr>
        <p:spPr>
          <a:xfrm>
            <a:off x="1261360" y="5153435"/>
            <a:ext cx="4077258" cy="351438"/>
          </a:xfrm>
          <a:prstGeom prst="rect">
            <a:avLst/>
          </a:prstGeom>
        </p:spPr>
        <p:txBody>
          <a:bodyPr lIns="288000" anchor="ctr"/>
          <a:lstStyle>
            <a:lvl1pPr marL="0" indent="0" algn="l">
              <a:buNone/>
              <a:defRPr sz="2800" b="1">
                <a:solidFill>
                  <a:srgbClr val="2F283C"/>
                </a:solidFill>
                <a:latin typeface="+mn-lt"/>
                <a:cs typeface="Calibri" panose="020F0502020204030204" pitchFamily="34" charset="0"/>
              </a:defRPr>
            </a:lvl1pPr>
            <a:lvl2pPr marL="457200" indent="0">
              <a:buNone/>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Section name</a:t>
            </a:r>
          </a:p>
        </p:txBody>
      </p:sp>
    </p:spTree>
    <p:extLst>
      <p:ext uri="{BB962C8B-B14F-4D97-AF65-F5344CB8AC3E}">
        <p14:creationId xmlns:p14="http://schemas.microsoft.com/office/powerpoint/2010/main" val="25037441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3" Type="http://schemas.openxmlformats.org/officeDocument/2006/relationships/slideLayout" Target="../slideLayouts/slideLayout11.xml"/><Relationship Id="rId7" Type="http://schemas.openxmlformats.org/officeDocument/2006/relationships/slideLayout" Target="../slideLayouts/slideLayout15.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11" Type="http://schemas.openxmlformats.org/officeDocument/2006/relationships/theme" Target="../theme/theme2.xml"/><Relationship Id="rId5" Type="http://schemas.openxmlformats.org/officeDocument/2006/relationships/slideLayout" Target="../slideLayouts/slideLayout13.xml"/><Relationship Id="rId10" Type="http://schemas.openxmlformats.org/officeDocument/2006/relationships/slideLayout" Target="../slideLayouts/slideLayout18.xml"/><Relationship Id="rId4" Type="http://schemas.openxmlformats.org/officeDocument/2006/relationships/slideLayout" Target="../slideLayouts/slideLayout12.xml"/><Relationship Id="rId9" Type="http://schemas.openxmlformats.org/officeDocument/2006/relationships/slideLayout" Target="../slideLayouts/slideLayout1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93589887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gray">
      <p:bgRef idx="1001">
        <a:schemeClr val="bg1"/>
      </p:bgRef>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893F30B-630F-46B3-A167-504D228C4E4C}"/>
              </a:ext>
            </a:extLst>
          </p:cNvPr>
          <p:cNvSpPr txBox="1"/>
          <p:nvPr userDrawn="1"/>
        </p:nvSpPr>
        <p:spPr>
          <a:xfrm>
            <a:off x="11458573" y="6334780"/>
            <a:ext cx="733427" cy="261610"/>
          </a:xfrm>
          <a:prstGeom prst="rect">
            <a:avLst/>
          </a:prstGeom>
        </p:spPr>
        <p:txBody>
          <a:bodyPr wrap="square" rtlCol="0">
            <a:spAutoFit/>
          </a:bodyPr>
          <a:lstStyle/>
          <a:p>
            <a:pPr algn="ctr" eaLnBrk="0" fontAlgn="base" hangingPunct="0">
              <a:spcAft>
                <a:spcPct val="0"/>
              </a:spcAft>
              <a:buClr>
                <a:srgbClr val="00DEA5"/>
              </a:buClr>
              <a:buSzPct val="115000"/>
              <a:defRPr/>
            </a:pPr>
            <a:fld id="{B1E76123-1BC9-41C9-AFA1-DAB105A43A52}" type="slidenum">
              <a:rPr lang="en-GB" sz="1100">
                <a:solidFill>
                  <a:schemeClr val="tx1"/>
                </a:solidFill>
                <a:cs typeface="Rubik Light" panose="02000604000000020004" pitchFamily="2" charset="-79"/>
              </a:rPr>
              <a:pPr algn="ctr" eaLnBrk="0" fontAlgn="base" hangingPunct="0">
                <a:spcAft>
                  <a:spcPct val="0"/>
                </a:spcAft>
                <a:buClr>
                  <a:srgbClr val="00DEA5"/>
                </a:buClr>
                <a:buSzPct val="115000"/>
                <a:defRPr/>
              </a:pPr>
              <a:t>‹#›</a:t>
            </a:fld>
            <a:endParaRPr lang="en-GB" sz="1100">
              <a:solidFill>
                <a:schemeClr val="tx1"/>
              </a:solidFill>
              <a:cs typeface="Rubik Light" panose="02000604000000020004" pitchFamily="2" charset="-79"/>
            </a:endParaRPr>
          </a:p>
        </p:txBody>
      </p:sp>
      <p:grpSp>
        <p:nvGrpSpPr>
          <p:cNvPr id="22" name="Group 21">
            <a:extLst>
              <a:ext uri="{FF2B5EF4-FFF2-40B4-BE49-F238E27FC236}">
                <a16:creationId xmlns:a16="http://schemas.microsoft.com/office/drawing/2014/main" id="{B3B6B523-4B0A-4C89-8E09-EF89436BA9E2}"/>
              </a:ext>
            </a:extLst>
          </p:cNvPr>
          <p:cNvGrpSpPr/>
          <p:nvPr userDrawn="1"/>
        </p:nvGrpSpPr>
        <p:grpSpPr>
          <a:xfrm>
            <a:off x="11693098" y="261610"/>
            <a:ext cx="258991" cy="295411"/>
            <a:chOff x="3861385" y="2904989"/>
            <a:chExt cx="336249" cy="383533"/>
          </a:xfrm>
          <a:solidFill>
            <a:srgbClr val="352354"/>
          </a:solidFill>
        </p:grpSpPr>
        <p:sp>
          <p:nvSpPr>
            <p:cNvPr id="9" name="Freeform 24">
              <a:extLst>
                <a:ext uri="{FF2B5EF4-FFF2-40B4-BE49-F238E27FC236}">
                  <a16:creationId xmlns:a16="http://schemas.microsoft.com/office/drawing/2014/main" id="{DB5C3EFF-73F6-4671-B9E7-CB6A4FAF6F01}"/>
                </a:ext>
              </a:extLst>
            </p:cNvPr>
            <p:cNvSpPr>
              <a:spLocks/>
            </p:cNvSpPr>
            <p:nvPr/>
          </p:nvSpPr>
          <p:spPr bwMode="auto">
            <a:xfrm>
              <a:off x="3957707" y="2938264"/>
              <a:ext cx="239927" cy="276704"/>
            </a:xfrm>
            <a:custGeom>
              <a:avLst/>
              <a:gdLst>
                <a:gd name="T0" fmla="*/ 88 w 166"/>
                <a:gd name="T1" fmla="*/ 11 h 192"/>
                <a:gd name="T2" fmla="*/ 6 w 166"/>
                <a:gd name="T3" fmla="*/ 12 h 192"/>
                <a:gd name="T4" fmla="*/ 1 w 166"/>
                <a:gd name="T5" fmla="*/ 18 h 192"/>
                <a:gd name="T6" fmla="*/ 1 w 166"/>
                <a:gd name="T7" fmla="*/ 26 h 192"/>
                <a:gd name="T8" fmla="*/ 34 w 166"/>
                <a:gd name="T9" fmla="*/ 102 h 192"/>
                <a:gd name="T10" fmla="*/ 41 w 166"/>
                <a:gd name="T11" fmla="*/ 105 h 192"/>
                <a:gd name="T12" fmla="*/ 50 w 166"/>
                <a:gd name="T13" fmla="*/ 101 h 192"/>
                <a:gd name="T14" fmla="*/ 53 w 166"/>
                <a:gd name="T15" fmla="*/ 98 h 192"/>
                <a:gd name="T16" fmla="*/ 53 w 166"/>
                <a:gd name="T17" fmla="*/ 94 h 192"/>
                <a:gd name="T18" fmla="*/ 25 w 166"/>
                <a:gd name="T19" fmla="*/ 28 h 192"/>
                <a:gd name="T20" fmla="*/ 128 w 166"/>
                <a:gd name="T21" fmla="*/ 76 h 192"/>
                <a:gd name="T22" fmla="*/ 109 w 166"/>
                <a:gd name="T23" fmla="*/ 172 h 192"/>
                <a:gd name="T24" fmla="*/ 108 w 166"/>
                <a:gd name="T25" fmla="*/ 178 h 192"/>
                <a:gd name="T26" fmla="*/ 112 w 166"/>
                <a:gd name="T27" fmla="*/ 189 h 192"/>
                <a:gd name="T28" fmla="*/ 116 w 166"/>
                <a:gd name="T29" fmla="*/ 192 h 192"/>
                <a:gd name="T30" fmla="*/ 117 w 166"/>
                <a:gd name="T31" fmla="*/ 192 h 192"/>
                <a:gd name="T32" fmla="*/ 121 w 166"/>
                <a:gd name="T33" fmla="*/ 190 h 192"/>
                <a:gd name="T34" fmla="*/ 148 w 166"/>
                <a:gd name="T35" fmla="*/ 68 h 192"/>
                <a:gd name="T36" fmla="*/ 88 w 166"/>
                <a:gd name="T37" fmla="*/ 11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66" h="192">
                  <a:moveTo>
                    <a:pt x="88" y="11"/>
                  </a:moveTo>
                  <a:cubicBezTo>
                    <a:pt x="62" y="0"/>
                    <a:pt x="32" y="1"/>
                    <a:pt x="6" y="12"/>
                  </a:cubicBezTo>
                  <a:cubicBezTo>
                    <a:pt x="4" y="13"/>
                    <a:pt x="2" y="15"/>
                    <a:pt x="1" y="18"/>
                  </a:cubicBezTo>
                  <a:cubicBezTo>
                    <a:pt x="0" y="21"/>
                    <a:pt x="0" y="24"/>
                    <a:pt x="1" y="26"/>
                  </a:cubicBezTo>
                  <a:cubicBezTo>
                    <a:pt x="34" y="102"/>
                    <a:pt x="34" y="102"/>
                    <a:pt x="34" y="102"/>
                  </a:cubicBezTo>
                  <a:cubicBezTo>
                    <a:pt x="35" y="105"/>
                    <a:pt x="38" y="106"/>
                    <a:pt x="41" y="105"/>
                  </a:cubicBezTo>
                  <a:cubicBezTo>
                    <a:pt x="50" y="101"/>
                    <a:pt x="50" y="101"/>
                    <a:pt x="50" y="101"/>
                  </a:cubicBezTo>
                  <a:cubicBezTo>
                    <a:pt x="52" y="100"/>
                    <a:pt x="53" y="99"/>
                    <a:pt x="53" y="98"/>
                  </a:cubicBezTo>
                  <a:cubicBezTo>
                    <a:pt x="54" y="97"/>
                    <a:pt x="54" y="95"/>
                    <a:pt x="53" y="94"/>
                  </a:cubicBezTo>
                  <a:cubicBezTo>
                    <a:pt x="25" y="28"/>
                    <a:pt x="25" y="28"/>
                    <a:pt x="25" y="28"/>
                  </a:cubicBezTo>
                  <a:cubicBezTo>
                    <a:pt x="66" y="16"/>
                    <a:pt x="111" y="37"/>
                    <a:pt x="128" y="76"/>
                  </a:cubicBezTo>
                  <a:cubicBezTo>
                    <a:pt x="143" y="109"/>
                    <a:pt x="135" y="147"/>
                    <a:pt x="109" y="172"/>
                  </a:cubicBezTo>
                  <a:cubicBezTo>
                    <a:pt x="107" y="174"/>
                    <a:pt x="107" y="176"/>
                    <a:pt x="108" y="178"/>
                  </a:cubicBezTo>
                  <a:cubicBezTo>
                    <a:pt x="112" y="189"/>
                    <a:pt x="112" y="189"/>
                    <a:pt x="112" y="189"/>
                  </a:cubicBezTo>
                  <a:cubicBezTo>
                    <a:pt x="113" y="190"/>
                    <a:pt x="114" y="191"/>
                    <a:pt x="116" y="192"/>
                  </a:cubicBezTo>
                  <a:cubicBezTo>
                    <a:pt x="117" y="192"/>
                    <a:pt x="117" y="192"/>
                    <a:pt x="117" y="192"/>
                  </a:cubicBezTo>
                  <a:cubicBezTo>
                    <a:pt x="119" y="192"/>
                    <a:pt x="120" y="191"/>
                    <a:pt x="121" y="190"/>
                  </a:cubicBezTo>
                  <a:cubicBezTo>
                    <a:pt x="155" y="159"/>
                    <a:pt x="166" y="110"/>
                    <a:pt x="148" y="68"/>
                  </a:cubicBezTo>
                  <a:cubicBezTo>
                    <a:pt x="136" y="42"/>
                    <a:pt x="115" y="21"/>
                    <a:pt x="88"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1" name="Freeform 26">
              <a:extLst>
                <a:ext uri="{FF2B5EF4-FFF2-40B4-BE49-F238E27FC236}">
                  <a16:creationId xmlns:a16="http://schemas.microsoft.com/office/drawing/2014/main" id="{DB42D232-4722-40FD-B0A0-C6B603E8582D}"/>
                </a:ext>
              </a:extLst>
            </p:cNvPr>
            <p:cNvSpPr>
              <a:spLocks/>
            </p:cNvSpPr>
            <p:nvPr/>
          </p:nvSpPr>
          <p:spPr bwMode="auto">
            <a:xfrm>
              <a:off x="3933188" y="2904989"/>
              <a:ext cx="38528" cy="36778"/>
            </a:xfrm>
            <a:custGeom>
              <a:avLst/>
              <a:gdLst>
                <a:gd name="T0" fmla="*/ 14 w 27"/>
                <a:gd name="T1" fmla="*/ 25 h 25"/>
                <a:gd name="T2" fmla="*/ 19 w 27"/>
                <a:gd name="T3" fmla="*/ 24 h 25"/>
                <a:gd name="T4" fmla="*/ 26 w 27"/>
                <a:gd name="T5" fmla="*/ 17 h 25"/>
                <a:gd name="T6" fmla="*/ 26 w 27"/>
                <a:gd name="T7" fmla="*/ 8 h 25"/>
                <a:gd name="T8" fmla="*/ 19 w 27"/>
                <a:gd name="T9" fmla="*/ 1 h 25"/>
                <a:gd name="T10" fmla="*/ 9 w 27"/>
                <a:gd name="T11" fmla="*/ 1 h 25"/>
                <a:gd name="T12" fmla="*/ 3 w 27"/>
                <a:gd name="T13" fmla="*/ 17 h 25"/>
                <a:gd name="T14" fmla="*/ 14 w 27"/>
                <a:gd name="T15" fmla="*/ 25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 h="25">
                  <a:moveTo>
                    <a:pt x="14" y="25"/>
                  </a:moveTo>
                  <a:cubicBezTo>
                    <a:pt x="16" y="25"/>
                    <a:pt x="18" y="25"/>
                    <a:pt x="19" y="24"/>
                  </a:cubicBezTo>
                  <a:cubicBezTo>
                    <a:pt x="22" y="23"/>
                    <a:pt x="25" y="20"/>
                    <a:pt x="26" y="17"/>
                  </a:cubicBezTo>
                  <a:cubicBezTo>
                    <a:pt x="27" y="14"/>
                    <a:pt x="27" y="11"/>
                    <a:pt x="26" y="8"/>
                  </a:cubicBezTo>
                  <a:cubicBezTo>
                    <a:pt x="24" y="5"/>
                    <a:pt x="22" y="2"/>
                    <a:pt x="19" y="1"/>
                  </a:cubicBezTo>
                  <a:cubicBezTo>
                    <a:pt x="16" y="0"/>
                    <a:pt x="12" y="0"/>
                    <a:pt x="9" y="1"/>
                  </a:cubicBezTo>
                  <a:cubicBezTo>
                    <a:pt x="3" y="4"/>
                    <a:pt x="0" y="11"/>
                    <a:pt x="3" y="17"/>
                  </a:cubicBezTo>
                  <a:cubicBezTo>
                    <a:pt x="5" y="22"/>
                    <a:pt x="10" y="25"/>
                    <a:pt x="14"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2" name="Freeform 27">
              <a:extLst>
                <a:ext uri="{FF2B5EF4-FFF2-40B4-BE49-F238E27FC236}">
                  <a16:creationId xmlns:a16="http://schemas.microsoft.com/office/drawing/2014/main" id="{C0E216F7-A32A-4E58-93ED-F61E8A83FEF0}"/>
                </a:ext>
              </a:extLst>
            </p:cNvPr>
            <p:cNvSpPr>
              <a:spLocks/>
            </p:cNvSpPr>
            <p:nvPr/>
          </p:nvSpPr>
          <p:spPr bwMode="auto">
            <a:xfrm>
              <a:off x="4085551" y="3251744"/>
              <a:ext cx="40280" cy="36778"/>
            </a:xfrm>
            <a:custGeom>
              <a:avLst/>
              <a:gdLst>
                <a:gd name="T0" fmla="*/ 25 w 28"/>
                <a:gd name="T1" fmla="*/ 9 h 26"/>
                <a:gd name="T2" fmla="*/ 9 w 28"/>
                <a:gd name="T3" fmla="*/ 3 h 26"/>
                <a:gd name="T4" fmla="*/ 2 w 28"/>
                <a:gd name="T5" fmla="*/ 19 h 26"/>
                <a:gd name="T6" fmla="*/ 14 w 28"/>
                <a:gd name="T7" fmla="*/ 26 h 26"/>
                <a:gd name="T8" fmla="*/ 19 w 28"/>
                <a:gd name="T9" fmla="*/ 25 h 26"/>
                <a:gd name="T10" fmla="*/ 25 w 28"/>
                <a:gd name="T11" fmla="*/ 9 h 26"/>
              </a:gdLst>
              <a:ahLst/>
              <a:cxnLst>
                <a:cxn ang="0">
                  <a:pos x="T0" y="T1"/>
                </a:cxn>
                <a:cxn ang="0">
                  <a:pos x="T2" y="T3"/>
                </a:cxn>
                <a:cxn ang="0">
                  <a:pos x="T4" y="T5"/>
                </a:cxn>
                <a:cxn ang="0">
                  <a:pos x="T6" y="T7"/>
                </a:cxn>
                <a:cxn ang="0">
                  <a:pos x="T8" y="T9"/>
                </a:cxn>
                <a:cxn ang="0">
                  <a:pos x="T10" y="T11"/>
                </a:cxn>
              </a:cxnLst>
              <a:rect l="0" t="0" r="r" b="b"/>
              <a:pathLst>
                <a:path w="28" h="26">
                  <a:moveTo>
                    <a:pt x="25" y="9"/>
                  </a:moveTo>
                  <a:cubicBezTo>
                    <a:pt x="22" y="3"/>
                    <a:pt x="15" y="0"/>
                    <a:pt x="9" y="3"/>
                  </a:cubicBezTo>
                  <a:cubicBezTo>
                    <a:pt x="3" y="5"/>
                    <a:pt x="0" y="13"/>
                    <a:pt x="2" y="19"/>
                  </a:cubicBezTo>
                  <a:cubicBezTo>
                    <a:pt x="4" y="24"/>
                    <a:pt x="9" y="26"/>
                    <a:pt x="14" y="26"/>
                  </a:cubicBezTo>
                  <a:cubicBezTo>
                    <a:pt x="15" y="26"/>
                    <a:pt x="17" y="26"/>
                    <a:pt x="19" y="25"/>
                  </a:cubicBezTo>
                  <a:cubicBezTo>
                    <a:pt x="25" y="23"/>
                    <a:pt x="28" y="15"/>
                    <a:pt x="25"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3" name="Freeform 28">
              <a:extLst>
                <a:ext uri="{FF2B5EF4-FFF2-40B4-BE49-F238E27FC236}">
                  <a16:creationId xmlns:a16="http://schemas.microsoft.com/office/drawing/2014/main" id="{D7CD7B70-D0BF-489E-B76A-F3A90E06B1C5}"/>
                </a:ext>
              </a:extLst>
            </p:cNvPr>
            <p:cNvSpPr>
              <a:spLocks/>
            </p:cNvSpPr>
            <p:nvPr/>
          </p:nvSpPr>
          <p:spPr bwMode="auto">
            <a:xfrm>
              <a:off x="3861385" y="2980295"/>
              <a:ext cx="241678" cy="271450"/>
            </a:xfrm>
            <a:custGeom>
              <a:avLst/>
              <a:gdLst>
                <a:gd name="T0" fmla="*/ 165 w 168"/>
                <a:gd name="T1" fmla="*/ 166 h 189"/>
                <a:gd name="T2" fmla="*/ 132 w 168"/>
                <a:gd name="T3" fmla="*/ 90 h 189"/>
                <a:gd name="T4" fmla="*/ 125 w 168"/>
                <a:gd name="T5" fmla="*/ 87 h 189"/>
                <a:gd name="T6" fmla="*/ 116 w 168"/>
                <a:gd name="T7" fmla="*/ 91 h 189"/>
                <a:gd name="T8" fmla="*/ 113 w 168"/>
                <a:gd name="T9" fmla="*/ 94 h 189"/>
                <a:gd name="T10" fmla="*/ 113 w 168"/>
                <a:gd name="T11" fmla="*/ 99 h 189"/>
                <a:gd name="T12" fmla="*/ 141 w 168"/>
                <a:gd name="T13" fmla="*/ 164 h 189"/>
                <a:gd name="T14" fmla="*/ 38 w 168"/>
                <a:gd name="T15" fmla="*/ 116 h 189"/>
                <a:gd name="T16" fmla="*/ 57 w 168"/>
                <a:gd name="T17" fmla="*/ 20 h 189"/>
                <a:gd name="T18" fmla="*/ 58 w 168"/>
                <a:gd name="T19" fmla="*/ 14 h 189"/>
                <a:gd name="T20" fmla="*/ 54 w 168"/>
                <a:gd name="T21" fmla="*/ 4 h 189"/>
                <a:gd name="T22" fmla="*/ 50 w 168"/>
                <a:gd name="T23" fmla="*/ 1 h 189"/>
                <a:gd name="T24" fmla="*/ 45 w 168"/>
                <a:gd name="T25" fmla="*/ 2 h 189"/>
                <a:gd name="T26" fmla="*/ 19 w 168"/>
                <a:gd name="T27" fmla="*/ 125 h 189"/>
                <a:gd name="T28" fmla="*/ 117 w 168"/>
                <a:gd name="T29" fmla="*/ 189 h 189"/>
                <a:gd name="T30" fmla="*/ 160 w 168"/>
                <a:gd name="T31" fmla="*/ 180 h 189"/>
                <a:gd name="T32" fmla="*/ 165 w 168"/>
                <a:gd name="T33" fmla="*/ 166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8" h="189">
                  <a:moveTo>
                    <a:pt x="165" y="166"/>
                  </a:moveTo>
                  <a:cubicBezTo>
                    <a:pt x="132" y="90"/>
                    <a:pt x="132" y="90"/>
                    <a:pt x="132" y="90"/>
                  </a:cubicBezTo>
                  <a:cubicBezTo>
                    <a:pt x="131" y="87"/>
                    <a:pt x="128" y="86"/>
                    <a:pt x="125" y="87"/>
                  </a:cubicBezTo>
                  <a:cubicBezTo>
                    <a:pt x="116" y="91"/>
                    <a:pt x="116" y="91"/>
                    <a:pt x="116" y="91"/>
                  </a:cubicBezTo>
                  <a:cubicBezTo>
                    <a:pt x="114" y="92"/>
                    <a:pt x="113" y="93"/>
                    <a:pt x="113" y="94"/>
                  </a:cubicBezTo>
                  <a:cubicBezTo>
                    <a:pt x="112" y="96"/>
                    <a:pt x="112" y="97"/>
                    <a:pt x="113" y="99"/>
                  </a:cubicBezTo>
                  <a:cubicBezTo>
                    <a:pt x="141" y="164"/>
                    <a:pt x="141" y="164"/>
                    <a:pt x="141" y="164"/>
                  </a:cubicBezTo>
                  <a:cubicBezTo>
                    <a:pt x="100" y="177"/>
                    <a:pt x="55" y="156"/>
                    <a:pt x="38" y="116"/>
                  </a:cubicBezTo>
                  <a:cubicBezTo>
                    <a:pt x="24" y="84"/>
                    <a:pt x="31" y="45"/>
                    <a:pt x="57" y="20"/>
                  </a:cubicBezTo>
                  <a:cubicBezTo>
                    <a:pt x="59" y="19"/>
                    <a:pt x="59" y="16"/>
                    <a:pt x="58" y="14"/>
                  </a:cubicBezTo>
                  <a:cubicBezTo>
                    <a:pt x="54" y="4"/>
                    <a:pt x="54" y="4"/>
                    <a:pt x="54" y="4"/>
                  </a:cubicBezTo>
                  <a:cubicBezTo>
                    <a:pt x="53" y="2"/>
                    <a:pt x="52" y="1"/>
                    <a:pt x="50" y="1"/>
                  </a:cubicBezTo>
                  <a:cubicBezTo>
                    <a:pt x="48" y="0"/>
                    <a:pt x="46" y="1"/>
                    <a:pt x="45" y="2"/>
                  </a:cubicBezTo>
                  <a:cubicBezTo>
                    <a:pt x="11" y="33"/>
                    <a:pt x="0" y="82"/>
                    <a:pt x="19" y="125"/>
                  </a:cubicBezTo>
                  <a:cubicBezTo>
                    <a:pt x="36" y="165"/>
                    <a:pt x="76" y="189"/>
                    <a:pt x="117" y="189"/>
                  </a:cubicBezTo>
                  <a:cubicBezTo>
                    <a:pt x="131" y="189"/>
                    <a:pt x="146" y="186"/>
                    <a:pt x="160" y="180"/>
                  </a:cubicBezTo>
                  <a:cubicBezTo>
                    <a:pt x="165" y="178"/>
                    <a:pt x="168" y="172"/>
                    <a:pt x="165" y="16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sp>
        <p:nvSpPr>
          <p:cNvPr id="10" name="Rectangle 18">
            <a:extLst>
              <a:ext uri="{FF2B5EF4-FFF2-40B4-BE49-F238E27FC236}">
                <a16:creationId xmlns:a16="http://schemas.microsoft.com/office/drawing/2014/main" id="{BAAEEADA-2C2F-4F97-BF12-71A4A6B76B31}"/>
              </a:ext>
            </a:extLst>
          </p:cNvPr>
          <p:cNvSpPr/>
          <p:nvPr userDrawn="1"/>
        </p:nvSpPr>
        <p:spPr>
          <a:xfrm rot="5400000">
            <a:off x="228400" y="472226"/>
            <a:ext cx="316790" cy="47015"/>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solidFill>
                <a:schemeClr val="tx1"/>
              </a:solidFill>
            </a:endParaRPr>
          </a:p>
        </p:txBody>
      </p:sp>
    </p:spTree>
    <p:extLst>
      <p:ext uri="{BB962C8B-B14F-4D97-AF65-F5344CB8AC3E}">
        <p14:creationId xmlns:p14="http://schemas.microsoft.com/office/powerpoint/2010/main" val="779556694"/>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Lst>
  <p:hf hdr="0" ftr="0" dt="0"/>
  <p:txStyles>
    <p:titleStyle>
      <a:lvl1pPr algn="ctr" rtl="0" eaLnBrk="0" fontAlgn="base" hangingPunct="0">
        <a:spcBef>
          <a:spcPct val="0"/>
        </a:spcBef>
        <a:spcAft>
          <a:spcPct val="0"/>
        </a:spcAft>
        <a:defRPr sz="4400" kern="1200" baseline="0">
          <a:solidFill>
            <a:schemeClr val="tx1"/>
          </a:solidFill>
          <a:latin typeface="Arial"/>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Arial"/>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Arial"/>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Arial"/>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Arial"/>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Arial"/>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4128">
          <p15:clr>
            <a:srgbClr val="F26B43"/>
          </p15:clr>
        </p15:guide>
        <p15:guide id="2" orient="horz" pos="187">
          <p15:clr>
            <a:srgbClr val="F26B43"/>
          </p15:clr>
        </p15:guide>
        <p15:guide id="3" pos="166">
          <p15:clr>
            <a:srgbClr val="F26B43"/>
          </p15:clr>
        </p15:guide>
        <p15:guide id="4" pos="7469">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chart" Target="../charts/chart2.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10.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30FB674-AEAB-86F8-B0FD-7628D7081DAC}"/>
              </a:ext>
            </a:extLst>
          </p:cNvPr>
          <p:cNvSpPr>
            <a:spLocks noGrp="1"/>
          </p:cNvSpPr>
          <p:nvPr>
            <p:ph type="body" sz="quarter" idx="15"/>
          </p:nvPr>
        </p:nvSpPr>
        <p:spPr>
          <a:xfrm>
            <a:off x="714769" y="2685448"/>
            <a:ext cx="5117860" cy="2343752"/>
          </a:xfrm>
        </p:spPr>
        <p:txBody>
          <a:bodyPr lIns="0" tIns="45720" rIns="91440" bIns="45720" anchor="t"/>
          <a:lstStyle/>
          <a:p>
            <a:r>
              <a:rPr lang="en-GB" dirty="0">
                <a:solidFill>
                  <a:srgbClr val="FFC000"/>
                </a:solidFill>
                <a:latin typeface="IBM Plex Sans"/>
                <a:cs typeface="Calibri"/>
              </a:rPr>
              <a:t>GlobalData Analysis: </a:t>
            </a:r>
            <a:r>
              <a:rPr lang="en-GB" dirty="0">
                <a:latin typeface="IBM Plex Sans"/>
                <a:cs typeface="Calibri"/>
              </a:rPr>
              <a:t>The Impact of Donald Trump's 2024 Win on the </a:t>
            </a:r>
            <a:r>
              <a:rPr lang="en-GB">
                <a:latin typeface="IBM Plex Sans"/>
                <a:cs typeface="Calibri"/>
              </a:rPr>
              <a:t>Media Sector</a:t>
            </a:r>
            <a:endParaRPr lang="en-GB" dirty="0">
              <a:latin typeface="IBM Plex Sans"/>
              <a:cs typeface="Calibri"/>
            </a:endParaRPr>
          </a:p>
        </p:txBody>
      </p:sp>
      <p:sp>
        <p:nvSpPr>
          <p:cNvPr id="4" name="Text Placeholder 3">
            <a:extLst>
              <a:ext uri="{FF2B5EF4-FFF2-40B4-BE49-F238E27FC236}">
                <a16:creationId xmlns:a16="http://schemas.microsoft.com/office/drawing/2014/main" id="{60DB5A65-9B0D-F4D7-83DA-9C60542BFCF7}"/>
              </a:ext>
            </a:extLst>
          </p:cNvPr>
          <p:cNvSpPr>
            <a:spLocks noGrp="1"/>
          </p:cNvSpPr>
          <p:nvPr>
            <p:ph type="body" sz="quarter" idx="28"/>
          </p:nvPr>
        </p:nvSpPr>
        <p:spPr>
          <a:xfrm>
            <a:off x="714769" y="5734975"/>
            <a:ext cx="4975817" cy="431200"/>
          </a:xfrm>
        </p:spPr>
        <p:txBody>
          <a:bodyPr/>
          <a:lstStyle/>
          <a:p>
            <a:r>
              <a:rPr lang="en-GB"/>
              <a:t>November 2024</a:t>
            </a:r>
            <a:endParaRPr lang="en-US"/>
          </a:p>
        </p:txBody>
      </p:sp>
      <p:sp>
        <p:nvSpPr>
          <p:cNvPr id="3" name="TextBox 2">
            <a:extLst>
              <a:ext uri="{FF2B5EF4-FFF2-40B4-BE49-F238E27FC236}">
                <a16:creationId xmlns:a16="http://schemas.microsoft.com/office/drawing/2014/main" id="{38AF8B51-1C5E-DC67-E094-0357BCE65D3F}"/>
              </a:ext>
            </a:extLst>
          </p:cNvPr>
          <p:cNvSpPr txBox="1"/>
          <p:nvPr/>
        </p:nvSpPr>
        <p:spPr>
          <a:xfrm>
            <a:off x="714769" y="4767590"/>
            <a:ext cx="1891865" cy="261610"/>
          </a:xfrm>
          <a:prstGeom prst="rect">
            <a:avLst/>
          </a:prstGeom>
          <a:noFill/>
        </p:spPr>
        <p:txBody>
          <a:bodyPr wrap="none" rtlCol="0">
            <a:spAutoFit/>
          </a:bodyPr>
          <a:lstStyle/>
          <a:p>
            <a:r>
              <a:rPr lang="en-GB" sz="1100" b="1" dirty="0">
                <a:solidFill>
                  <a:schemeClr val="bg1"/>
                </a:solidFill>
                <a:latin typeface="IBM Plex Sans" panose="020B0503050203000203" pitchFamily="34" charset="0"/>
              </a:rPr>
              <a:t>Media Intelligence </a:t>
            </a:r>
            <a:r>
              <a:rPr lang="en-GB" sz="1100" b="1" dirty="0" err="1">
                <a:solidFill>
                  <a:schemeClr val="bg1"/>
                </a:solidFill>
                <a:latin typeface="IBM Plex Sans" panose="020B0503050203000203" pitchFamily="34" charset="0"/>
              </a:rPr>
              <a:t>Center</a:t>
            </a:r>
            <a:endParaRPr lang="en-US" sz="1100" b="1" dirty="0">
              <a:solidFill>
                <a:schemeClr val="bg1"/>
              </a:solidFill>
              <a:latin typeface="IBM Plex Sans" panose="020B0503050203000203" pitchFamily="34" charset="0"/>
            </a:endParaRPr>
          </a:p>
        </p:txBody>
      </p:sp>
      <p:pic>
        <p:nvPicPr>
          <p:cNvPr id="7" name="Picture 6" descr="A crowd of people with flags&#10;&#10;Description automatically generated">
            <a:extLst>
              <a:ext uri="{FF2B5EF4-FFF2-40B4-BE49-F238E27FC236}">
                <a16:creationId xmlns:a16="http://schemas.microsoft.com/office/drawing/2014/main" id="{24669A4B-60B4-CF03-5BF5-D428F2B597F3}"/>
              </a:ext>
            </a:extLst>
          </p:cNvPr>
          <p:cNvPicPr>
            <a:picLocks noChangeAspect="1"/>
          </p:cNvPicPr>
          <p:nvPr/>
        </p:nvPicPr>
        <p:blipFill rotWithShape="1">
          <a:blip r:embed="rId2">
            <a:extLst>
              <a:ext uri="{28A0092B-C50C-407E-A947-70E740481C1C}">
                <a14:useLocalDpi xmlns:a14="http://schemas.microsoft.com/office/drawing/2010/main" val="0"/>
              </a:ext>
            </a:extLst>
          </a:blip>
          <a:srcRect r="40478"/>
          <a:stretch/>
        </p:blipFill>
        <p:spPr>
          <a:xfrm>
            <a:off x="6096000" y="0"/>
            <a:ext cx="6123003" cy="6858000"/>
          </a:xfrm>
          <a:prstGeom prst="rect">
            <a:avLst/>
          </a:prstGeom>
        </p:spPr>
      </p:pic>
    </p:spTree>
    <p:extLst>
      <p:ext uri="{BB962C8B-B14F-4D97-AF65-F5344CB8AC3E}">
        <p14:creationId xmlns:p14="http://schemas.microsoft.com/office/powerpoint/2010/main" val="39259642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8FECEC0-D797-5DAD-F331-C099237F2FD6}"/>
              </a:ext>
            </a:extLst>
          </p:cNvPr>
          <p:cNvSpPr>
            <a:spLocks noGrp="1"/>
          </p:cNvSpPr>
          <p:nvPr>
            <p:ph type="body" sz="quarter" idx="14"/>
          </p:nvPr>
        </p:nvSpPr>
        <p:spPr/>
        <p:txBody>
          <a:bodyPr/>
          <a:lstStyle/>
          <a:p>
            <a:r>
              <a:rPr lang="en-GB" b="1" dirty="0">
                <a:latin typeface="IBM Plex Sans" panose="020B0503050203000203" pitchFamily="34" charset="0"/>
              </a:rPr>
              <a:t>Antitrust Inspection and Mergers &amp; Acquisitions (M&amp;A)  </a:t>
            </a:r>
            <a:endParaRPr lang="en-US" b="1" dirty="0">
              <a:latin typeface="IBM Plex Sans" panose="020B0503050203000203" pitchFamily="34" charset="0"/>
            </a:endParaRPr>
          </a:p>
        </p:txBody>
      </p:sp>
      <p:sp>
        <p:nvSpPr>
          <p:cNvPr id="3" name="Text Placeholder 2">
            <a:extLst>
              <a:ext uri="{FF2B5EF4-FFF2-40B4-BE49-F238E27FC236}">
                <a16:creationId xmlns:a16="http://schemas.microsoft.com/office/drawing/2014/main" id="{4ABD963E-2281-2A85-E754-603EF3897DB5}"/>
              </a:ext>
            </a:extLst>
          </p:cNvPr>
          <p:cNvSpPr>
            <a:spLocks noGrp="1"/>
          </p:cNvSpPr>
          <p:nvPr>
            <p:ph type="body" sz="quarter" idx="16"/>
          </p:nvPr>
        </p:nvSpPr>
        <p:spPr/>
        <p:txBody>
          <a:bodyPr/>
          <a:lstStyle/>
          <a:p>
            <a:r>
              <a:rPr lang="en-GB" sz="1400" dirty="0"/>
              <a:t>Trump expected to take a softer stance on antitrust, paving way for increased M&amp;A activity</a:t>
            </a:r>
            <a:endParaRPr lang="en-US" sz="1400" dirty="0"/>
          </a:p>
        </p:txBody>
      </p:sp>
      <p:sp>
        <p:nvSpPr>
          <p:cNvPr id="16" name="Rectangle 15">
            <a:extLst>
              <a:ext uri="{FF2B5EF4-FFF2-40B4-BE49-F238E27FC236}">
                <a16:creationId xmlns:a16="http://schemas.microsoft.com/office/drawing/2014/main" id="{E762F450-5DD5-BA45-0C23-3E7101A49493}"/>
              </a:ext>
            </a:extLst>
          </p:cNvPr>
          <p:cNvSpPr/>
          <p:nvPr/>
        </p:nvSpPr>
        <p:spPr>
          <a:xfrm>
            <a:off x="547939" y="2504063"/>
            <a:ext cx="3103925" cy="4023737"/>
          </a:xfrm>
          <a:prstGeom prst="rect">
            <a:avLst/>
          </a:prstGeom>
          <a:solidFill>
            <a:schemeClr val="accent3">
              <a:lumMod val="20000"/>
              <a:lumOff val="80000"/>
            </a:schemeClr>
          </a:solidFill>
          <a:ln>
            <a:noFill/>
          </a:ln>
        </p:spPr>
        <p:txBody>
          <a:bodyPr lIns="91440" tIns="45720" rIns="91440" bIns="45720"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1" dirty="0">
                <a:solidFill>
                  <a:srgbClr val="36C3FF">
                    <a:lumMod val="50000"/>
                  </a:srgbClr>
                </a:solidFill>
                <a:latin typeface="IBM Plex Sans" panose="020B0503050203000203" pitchFamily="34" charset="0"/>
              </a:rPr>
              <a:t>M&amp;A in Media</a:t>
            </a:r>
            <a:endParaRPr kumimoji="0" lang="en-GB" sz="1100" b="1" i="0" u="none" strike="noStrike" kern="1200" cap="none" spc="0" normalizeH="0" baseline="0" noProof="0" dirty="0">
              <a:ln>
                <a:noFill/>
              </a:ln>
              <a:solidFill>
                <a:srgbClr val="36C3FF">
                  <a:lumMod val="50000"/>
                </a:srgbClr>
              </a:solidFill>
              <a:effectLst/>
              <a:uLnTx/>
              <a:uFillTx/>
              <a:latin typeface="IBM Plex Sans" panose="020B0503050203000203" pitchFamily="34"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solidFill>
                  <a:srgbClr val="36C3FF">
                    <a:lumMod val="50000"/>
                  </a:srgbClr>
                </a:solidFill>
                <a:latin typeface="+mj-lt"/>
              </a:rPr>
              <a:t>In Q3 2024, the media M&amp;A value globally was of $18 billion, up ~3% year-on-year. Seven deals were recorded that were worth $1 billion or more, including TPG Capital’s acquisition of DIRECTV from AT&amp;T.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solidFill>
                  <a:srgbClr val="36C3FF">
                    <a:lumMod val="50000"/>
                  </a:srgbClr>
                </a:solidFill>
                <a:latin typeface="+mj-lt"/>
              </a:rPr>
              <a:t>The majority ($11.8 billion) came from the North American region, one of the few to report year-on-year growth (+78%).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100" dirty="0">
              <a:solidFill>
                <a:srgbClr val="36C3FF">
                  <a:lumMod val="50000"/>
                </a:srgbClr>
              </a:solidFill>
              <a:latin typeface="+mj-lt"/>
            </a:endParaRPr>
          </a:p>
          <a:p>
            <a:r>
              <a:rPr lang="en-GB" sz="1100" b="1" dirty="0">
                <a:solidFill>
                  <a:srgbClr val="36C3FF">
                    <a:lumMod val="50000"/>
                  </a:srgbClr>
                </a:solidFill>
                <a:latin typeface="IBM Plex Sans" panose="020B0503050203000203" pitchFamily="34" charset="0"/>
              </a:rPr>
              <a:t>Scenarios</a:t>
            </a:r>
          </a:p>
          <a:p>
            <a:pPr marL="171450" indent="-171450">
              <a:buFont typeface="Arial" panose="020B0604020202020204" pitchFamily="34" charset="0"/>
              <a:buChar char="•"/>
            </a:pPr>
            <a:r>
              <a:rPr lang="en-GB" sz="1100" dirty="0">
                <a:solidFill>
                  <a:srgbClr val="36C3FF">
                    <a:lumMod val="50000"/>
                  </a:srgbClr>
                </a:solidFill>
                <a:latin typeface="+mj-lt"/>
              </a:rPr>
              <a:t>Looser regulation around M&amp;A activity could lead to media giants merging, with Paramount, Comcast, or Warner Bros. Discovery being the most likely to get involved. </a:t>
            </a:r>
          </a:p>
          <a:p>
            <a:pPr marL="171450" indent="-171450">
              <a:buFont typeface="Arial" panose="020B0604020202020204" pitchFamily="34" charset="0"/>
              <a:buChar char="•"/>
            </a:pPr>
            <a:r>
              <a:rPr lang="en-GB" sz="1100" dirty="0">
                <a:solidFill>
                  <a:srgbClr val="36C3FF">
                    <a:lumMod val="50000"/>
                  </a:srgbClr>
                </a:solidFill>
                <a:latin typeface="+mj-lt"/>
              </a:rPr>
              <a:t>With a desire to have some degree of control over the media, Trump and his alliance with Elon Musk might generate new TV networks or media channels.</a:t>
            </a:r>
          </a:p>
        </p:txBody>
      </p:sp>
      <p:sp>
        <p:nvSpPr>
          <p:cNvPr id="4" name="Rectangle 3">
            <a:extLst>
              <a:ext uri="{FF2B5EF4-FFF2-40B4-BE49-F238E27FC236}">
                <a16:creationId xmlns:a16="http://schemas.microsoft.com/office/drawing/2014/main" id="{824481B9-D72C-98BD-107C-24A73F6E6B17}"/>
              </a:ext>
            </a:extLst>
          </p:cNvPr>
          <p:cNvSpPr/>
          <p:nvPr/>
        </p:nvSpPr>
        <p:spPr>
          <a:xfrm>
            <a:off x="547939" y="1034670"/>
            <a:ext cx="11146314" cy="1388583"/>
          </a:xfrm>
          <a:prstGeom prst="rect">
            <a:avLst/>
          </a:prstGeom>
          <a:solidFill>
            <a:schemeClr val="bg1">
              <a:lumMod val="95000"/>
            </a:schemeClr>
          </a:solidFill>
          <a:ln>
            <a:noFill/>
          </a:ln>
        </p:spPr>
        <p:txBody>
          <a:bodyPr lIns="91440" tIns="45720" rIns="91440" bIns="45720"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dirty="0">
                <a:ln>
                  <a:noFill/>
                </a:ln>
                <a:solidFill>
                  <a:schemeClr val="tx1">
                    <a:lumMod val="75000"/>
                    <a:lumOff val="25000"/>
                  </a:schemeClr>
                </a:solidFill>
                <a:effectLst/>
                <a:uLnTx/>
                <a:uFillTx/>
                <a:latin typeface="IBM Plex Sans" panose="020B0503050203000203" pitchFamily="34" charset="0"/>
                <a:ea typeface="+mn-ea"/>
                <a:cs typeface="+mn-cs"/>
              </a:rPr>
              <a:t>The implications of changes in antitrust on the media sector</a:t>
            </a:r>
          </a:p>
          <a:p>
            <a:pPr>
              <a:defRPr/>
            </a:pPr>
            <a:r>
              <a:rPr kumimoji="0" lang="en-GB" sz="1100" i="0" u="none" strike="noStrike" kern="1200" cap="none" spc="0" normalizeH="0" baseline="0" noProof="0" dirty="0">
                <a:ln>
                  <a:noFill/>
                </a:ln>
                <a:solidFill>
                  <a:schemeClr val="tx1">
                    <a:lumMod val="75000"/>
                    <a:lumOff val="25000"/>
                  </a:schemeClr>
                </a:solidFill>
                <a:effectLst/>
                <a:uLnTx/>
                <a:uFillTx/>
                <a:latin typeface="Calibri"/>
                <a:ea typeface="+mn-ea"/>
                <a:cs typeface="+mn-cs"/>
              </a:rPr>
              <a:t>Warner Bros. Discovery CEO David Zaslav has expressed optimism about potential changes in US media regulation under the future Trump administration. Zaslav indicated that a Trump presidency could facilitate M&amp;A in the media and entertainment sectors by dialling back on some antitrust policies, an opinion shared by many in the media world. Zaslav argues that the current media landscape, with numerous streaming apps and fragmented content, is not consumer-friendly or sustainable. He advocates for consolidation to strengthen media companies and improve the consumer experience by simplifying access to content. Though Trump’s views on antitrust laws do indicate possibility of more industry consolidation, he has put companies and commercial activities under scrutiny in the past, actively attempting to block AT&amp;T’s acquisition of Time Warner, which </a:t>
            </a:r>
            <a:r>
              <a:rPr lang="en-GB" sz="1100" dirty="0">
                <a:solidFill>
                  <a:schemeClr val="tx1">
                    <a:lumMod val="75000"/>
                    <a:lumOff val="25000"/>
                  </a:schemeClr>
                </a:solidFill>
                <a:latin typeface="Calibri"/>
              </a:rPr>
              <a:t>was </a:t>
            </a:r>
            <a:r>
              <a:rPr kumimoji="0" lang="en-GB" sz="1100" i="0" u="none" strike="noStrike" kern="1200" cap="none" spc="0" normalizeH="0" baseline="0" noProof="0" dirty="0">
                <a:ln>
                  <a:noFill/>
                </a:ln>
                <a:solidFill>
                  <a:schemeClr val="tx1">
                    <a:lumMod val="75000"/>
                    <a:lumOff val="25000"/>
                  </a:schemeClr>
                </a:solidFill>
                <a:effectLst/>
                <a:uLnTx/>
                <a:uFillTx/>
                <a:latin typeface="Calibri"/>
                <a:ea typeface="+mn-ea"/>
                <a:cs typeface="+mn-cs"/>
              </a:rPr>
              <a:t>ultimately </a:t>
            </a:r>
            <a:r>
              <a:rPr lang="en-GB" sz="1100" dirty="0">
                <a:solidFill>
                  <a:schemeClr val="tx1">
                    <a:lumMod val="75000"/>
                    <a:lumOff val="25000"/>
                  </a:schemeClr>
                </a:solidFill>
                <a:latin typeface="Calibri"/>
              </a:rPr>
              <a:t>passed by </a:t>
            </a:r>
            <a:r>
              <a:rPr kumimoji="0" lang="en-GB" sz="1100" i="0" u="none" strike="noStrike" kern="1200" cap="none" spc="0" normalizeH="0" baseline="0" noProof="0" dirty="0">
                <a:ln>
                  <a:noFill/>
                </a:ln>
                <a:solidFill>
                  <a:schemeClr val="tx1">
                    <a:lumMod val="75000"/>
                    <a:lumOff val="25000"/>
                  </a:schemeClr>
                </a:solidFill>
                <a:effectLst/>
                <a:uLnTx/>
                <a:uFillTx/>
                <a:latin typeface="Calibri"/>
                <a:ea typeface="+mn-ea"/>
                <a:cs typeface="+mn-cs"/>
              </a:rPr>
              <a:t>the Department of Justice (</a:t>
            </a:r>
            <a:r>
              <a:rPr kumimoji="0" lang="en-GB" sz="1100" i="0" u="none" strike="noStrike" kern="1200" cap="none" spc="0" normalizeH="0" baseline="0" noProof="0" dirty="0" err="1">
                <a:ln>
                  <a:noFill/>
                </a:ln>
                <a:solidFill>
                  <a:schemeClr val="tx1">
                    <a:lumMod val="75000"/>
                    <a:lumOff val="25000"/>
                  </a:schemeClr>
                </a:solidFill>
                <a:effectLst/>
                <a:uLnTx/>
                <a:uFillTx/>
                <a:latin typeface="Calibri"/>
                <a:ea typeface="+mn-ea"/>
                <a:cs typeface="+mn-cs"/>
              </a:rPr>
              <a:t>DoJ</a:t>
            </a:r>
            <a:r>
              <a:rPr kumimoji="0" lang="en-GB" sz="1100" i="0" u="none" strike="noStrike" kern="1200" cap="none" spc="0" normalizeH="0" baseline="0" noProof="0" dirty="0">
                <a:ln>
                  <a:noFill/>
                </a:ln>
                <a:solidFill>
                  <a:schemeClr val="tx1">
                    <a:lumMod val="75000"/>
                    <a:lumOff val="25000"/>
                  </a:schemeClr>
                </a:solidFill>
                <a:effectLst/>
                <a:uLnTx/>
                <a:uFillTx/>
                <a:latin typeface="Calibri"/>
                <a:ea typeface="+mn-ea"/>
                <a:cs typeface="+mn-cs"/>
              </a:rPr>
              <a:t>)</a:t>
            </a:r>
            <a:r>
              <a:rPr lang="en-GB" sz="1100" dirty="0">
                <a:solidFill>
                  <a:schemeClr val="tx1">
                    <a:lumMod val="75000"/>
                    <a:lumOff val="25000"/>
                  </a:schemeClr>
                </a:solidFill>
                <a:latin typeface="Calibri"/>
              </a:rPr>
              <a:t>.</a:t>
            </a:r>
            <a:r>
              <a:rPr kumimoji="0" lang="en-GB" sz="1100" i="0" u="none" strike="noStrike" kern="1200" cap="none" spc="0" normalizeH="0" baseline="0" noProof="0" dirty="0">
                <a:ln>
                  <a:noFill/>
                </a:ln>
                <a:solidFill>
                  <a:schemeClr val="tx1">
                    <a:lumMod val="75000"/>
                    <a:lumOff val="25000"/>
                  </a:schemeClr>
                </a:solidFill>
                <a:effectLst/>
                <a:uLnTx/>
                <a:uFillTx/>
                <a:latin typeface="Calibri"/>
                <a:ea typeface="+mn-ea"/>
                <a:cs typeface="+mn-cs"/>
              </a:rPr>
              <a:t> </a:t>
            </a:r>
            <a:endParaRPr lang="en-GB" sz="1100" dirty="0">
              <a:solidFill>
                <a:schemeClr val="tx1">
                  <a:lumMod val="75000"/>
                  <a:lumOff val="25000"/>
                </a:schemeClr>
              </a:solidFill>
              <a:latin typeface="Calibri"/>
              <a:cs typeface="Calibri"/>
            </a:endParaRPr>
          </a:p>
        </p:txBody>
      </p:sp>
      <p:sp>
        <p:nvSpPr>
          <p:cNvPr id="6" name="Rectangle 5">
            <a:extLst>
              <a:ext uri="{FF2B5EF4-FFF2-40B4-BE49-F238E27FC236}">
                <a16:creationId xmlns:a16="http://schemas.microsoft.com/office/drawing/2014/main" id="{947DBF46-37C5-EAE8-55D4-D960E862A5C0}"/>
              </a:ext>
            </a:extLst>
          </p:cNvPr>
          <p:cNvSpPr/>
          <p:nvPr/>
        </p:nvSpPr>
        <p:spPr>
          <a:xfrm>
            <a:off x="3749878" y="2504063"/>
            <a:ext cx="2632634" cy="432000"/>
          </a:xfrm>
          <a:prstGeom prst="rect">
            <a:avLst/>
          </a:prstGeom>
          <a:solidFill>
            <a:schemeClr val="bg1">
              <a:lumMod val="95000"/>
            </a:schemeClr>
          </a:solidFill>
          <a:ln>
            <a:noFill/>
          </a:ln>
        </p:spPr>
        <p:txBody>
          <a:bodyPr rtlCol="0" anchor="ctr">
            <a:noAutofit/>
          </a:bodyPr>
          <a:lstStyle/>
          <a:p>
            <a:pPr algn="ctr"/>
            <a:r>
              <a:rPr lang="en-GB" sz="1400" b="1">
                <a:solidFill>
                  <a:schemeClr val="tx1">
                    <a:lumMod val="65000"/>
                    <a:lumOff val="35000"/>
                  </a:schemeClr>
                </a:solidFill>
              </a:rPr>
              <a:t>Impact Assessment:</a:t>
            </a:r>
            <a:endParaRPr lang="en-US" sz="1400" b="1">
              <a:solidFill>
                <a:schemeClr val="tx1">
                  <a:lumMod val="65000"/>
                  <a:lumOff val="35000"/>
                </a:schemeClr>
              </a:solidFill>
            </a:endParaRPr>
          </a:p>
        </p:txBody>
      </p:sp>
      <p:sp>
        <p:nvSpPr>
          <p:cNvPr id="8" name="Rectangle 7">
            <a:extLst>
              <a:ext uri="{FF2B5EF4-FFF2-40B4-BE49-F238E27FC236}">
                <a16:creationId xmlns:a16="http://schemas.microsoft.com/office/drawing/2014/main" id="{B111A631-332D-36E3-FA7D-09620619430F}"/>
              </a:ext>
            </a:extLst>
          </p:cNvPr>
          <p:cNvSpPr/>
          <p:nvPr/>
        </p:nvSpPr>
        <p:spPr>
          <a:xfrm>
            <a:off x="9144787" y="2504063"/>
            <a:ext cx="2549466" cy="432000"/>
          </a:xfrm>
          <a:prstGeom prst="rect">
            <a:avLst/>
          </a:prstGeom>
          <a:solidFill>
            <a:srgbClr val="F7DEDD"/>
          </a:solidFill>
          <a:ln>
            <a:noFill/>
          </a:ln>
        </p:spPr>
        <p:txBody>
          <a:bodyPr rtlCol="0" anchor="ctr">
            <a:noAutofit/>
          </a:bodyPr>
          <a:lstStyle/>
          <a:p>
            <a:pPr algn="ctr"/>
            <a:r>
              <a:rPr lang="en-GB" sz="1400" b="1">
                <a:solidFill>
                  <a:srgbClr val="B8312F"/>
                </a:solidFill>
                <a:latin typeface="+mj-lt"/>
              </a:rPr>
              <a:t>High</a:t>
            </a:r>
          </a:p>
        </p:txBody>
      </p:sp>
      <p:sp>
        <p:nvSpPr>
          <p:cNvPr id="10" name="Rectangle 9">
            <a:extLst>
              <a:ext uri="{FF2B5EF4-FFF2-40B4-BE49-F238E27FC236}">
                <a16:creationId xmlns:a16="http://schemas.microsoft.com/office/drawing/2014/main" id="{DE7C7411-D7B6-A69E-5208-600706593538}"/>
              </a:ext>
            </a:extLst>
          </p:cNvPr>
          <p:cNvSpPr/>
          <p:nvPr/>
        </p:nvSpPr>
        <p:spPr>
          <a:xfrm>
            <a:off x="3749877" y="2988549"/>
            <a:ext cx="7944376" cy="772745"/>
          </a:xfrm>
          <a:prstGeom prst="rect">
            <a:avLst/>
          </a:prstGeom>
          <a:solidFill>
            <a:srgbClr val="F7DEDD"/>
          </a:solidFill>
          <a:ln>
            <a:noFill/>
          </a:ln>
        </p:spPr>
        <p:txBody>
          <a:bodyPr lIns="91440" tIns="45720" rIns="91440" bIns="45720" rtlCol="0" anchor="ctr">
            <a:noAutofit/>
          </a:bodyPr>
          <a:lstStyle/>
          <a:p>
            <a:r>
              <a:rPr lang="en-GB" sz="1100" dirty="0">
                <a:solidFill>
                  <a:srgbClr val="B8312F"/>
                </a:solidFill>
                <a:latin typeface="+mj-lt"/>
              </a:rPr>
              <a:t>If the Trump administration views a company as advantageous for US trade, it is more likely to avoid regulatory attention from the </a:t>
            </a:r>
            <a:r>
              <a:rPr lang="en-GB" sz="1100" dirty="0" err="1">
                <a:solidFill>
                  <a:srgbClr val="B8312F"/>
                </a:solidFill>
                <a:latin typeface="+mj-lt"/>
              </a:rPr>
              <a:t>DoJ</a:t>
            </a:r>
            <a:r>
              <a:rPr lang="en-GB" sz="1100" dirty="0">
                <a:solidFill>
                  <a:srgbClr val="B8312F"/>
                </a:solidFill>
                <a:latin typeface="+mj-lt"/>
              </a:rPr>
              <a:t>. However, media conglomerates and social media platforms could face increased pressure if they are perceived as spreading what the Agenda 47, Trump’s campaign and manifesto, vaguely labels as “misinformation.” The most probable scenario is that media consolidation efforts will be evaluated on a case-to-case basis. </a:t>
            </a:r>
            <a:endParaRPr lang="en-GB" sz="1100" b="1" dirty="0">
              <a:solidFill>
                <a:srgbClr val="B8312F"/>
              </a:solidFill>
              <a:latin typeface="+mj-lt"/>
            </a:endParaRPr>
          </a:p>
        </p:txBody>
      </p:sp>
      <p:sp>
        <p:nvSpPr>
          <p:cNvPr id="15" name="Rectangle 14">
            <a:extLst>
              <a:ext uri="{FF2B5EF4-FFF2-40B4-BE49-F238E27FC236}">
                <a16:creationId xmlns:a16="http://schemas.microsoft.com/office/drawing/2014/main" id="{DA04AEF6-5B98-7EAB-A373-652A7E443064}"/>
              </a:ext>
            </a:extLst>
          </p:cNvPr>
          <p:cNvSpPr/>
          <p:nvPr/>
        </p:nvSpPr>
        <p:spPr>
          <a:xfrm>
            <a:off x="6480526" y="2504063"/>
            <a:ext cx="2549466" cy="432000"/>
          </a:xfrm>
          <a:prstGeom prst="rect">
            <a:avLst/>
          </a:prstGeom>
          <a:solidFill>
            <a:schemeClr val="accent6">
              <a:lumMod val="20000"/>
              <a:lumOff val="80000"/>
            </a:schemeClr>
          </a:solidFill>
          <a:ln>
            <a:noFill/>
          </a:ln>
        </p:spPr>
        <p:txBody>
          <a:bodyPr rtlCol="0" anchor="ctr">
            <a:noAutofit/>
          </a:bodyPr>
          <a:lstStyle/>
          <a:p>
            <a:pPr algn="ctr"/>
            <a:r>
              <a:rPr lang="en-GB" sz="1400" b="1">
                <a:solidFill>
                  <a:schemeClr val="accent6">
                    <a:lumMod val="50000"/>
                  </a:schemeClr>
                </a:solidFill>
              </a:rPr>
              <a:t>Medium</a:t>
            </a:r>
            <a:endParaRPr lang="en-GB" sz="1050" b="1">
              <a:solidFill>
                <a:schemeClr val="accent6">
                  <a:lumMod val="50000"/>
                </a:schemeClr>
              </a:solidFill>
            </a:endParaRPr>
          </a:p>
        </p:txBody>
      </p:sp>
      <p:graphicFrame>
        <p:nvGraphicFramePr>
          <p:cNvPr id="9" name="Chart 8">
            <a:extLst>
              <a:ext uri="{FF2B5EF4-FFF2-40B4-BE49-F238E27FC236}">
                <a16:creationId xmlns:a16="http://schemas.microsoft.com/office/drawing/2014/main" id="{8923CDC7-76BE-3E1E-C899-D0103A6E413F}"/>
              </a:ext>
            </a:extLst>
          </p:cNvPr>
          <p:cNvGraphicFramePr>
            <a:graphicFrameLocks/>
          </p:cNvGraphicFramePr>
          <p:nvPr>
            <p:extLst>
              <p:ext uri="{D42A27DB-BD31-4B8C-83A1-F6EECF244321}">
                <p14:modId xmlns:p14="http://schemas.microsoft.com/office/powerpoint/2010/main" val="827126577"/>
              </p:ext>
            </p:extLst>
          </p:nvPr>
        </p:nvGraphicFramePr>
        <p:xfrm>
          <a:off x="3749877" y="3761294"/>
          <a:ext cx="7944376" cy="2766506"/>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593090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8199D421-3F41-A6AD-F666-466816EBE83B}"/>
              </a:ext>
            </a:extLst>
          </p:cNvPr>
          <p:cNvSpPr/>
          <p:nvPr/>
        </p:nvSpPr>
        <p:spPr>
          <a:xfrm>
            <a:off x="3749877" y="4455816"/>
            <a:ext cx="1812723" cy="2071984"/>
          </a:xfrm>
          <a:prstGeom prst="rect">
            <a:avLst/>
          </a:prstGeom>
          <a:solidFill>
            <a:srgbClr val="E6E6E6"/>
          </a:solidFill>
          <a:ln>
            <a:noFill/>
          </a:ln>
        </p:spPr>
        <p:txBody>
          <a:bodyPr rtlCol="0" anchor="ctr">
            <a:noAutofit/>
          </a:bodyPr>
          <a:lstStyle/>
          <a:p>
            <a:pPr algn="ctr"/>
            <a:endParaRPr lang="en-US" sz="1400">
              <a:solidFill>
                <a:schemeClr val="tx1">
                  <a:lumMod val="65000"/>
                  <a:lumOff val="35000"/>
                </a:schemeClr>
              </a:solidFill>
            </a:endParaRPr>
          </a:p>
        </p:txBody>
      </p:sp>
      <p:sp>
        <p:nvSpPr>
          <p:cNvPr id="2" name="Text Placeholder 1">
            <a:extLst>
              <a:ext uri="{FF2B5EF4-FFF2-40B4-BE49-F238E27FC236}">
                <a16:creationId xmlns:a16="http://schemas.microsoft.com/office/drawing/2014/main" id="{C8FECEC0-D797-5DAD-F331-C099237F2FD6}"/>
              </a:ext>
            </a:extLst>
          </p:cNvPr>
          <p:cNvSpPr>
            <a:spLocks noGrp="1"/>
          </p:cNvSpPr>
          <p:nvPr>
            <p:ph type="body" sz="quarter" idx="14"/>
          </p:nvPr>
        </p:nvSpPr>
        <p:spPr/>
        <p:txBody>
          <a:bodyPr/>
          <a:lstStyle/>
          <a:p>
            <a:r>
              <a:rPr lang="en-GB" b="1">
                <a:latin typeface="IBM Plex Sans" panose="020B0503050203000203" pitchFamily="34" charset="0"/>
              </a:rPr>
              <a:t>News and Content Regulation</a:t>
            </a:r>
            <a:endParaRPr lang="en-US" b="1">
              <a:latin typeface="IBM Plex Sans" panose="020B0503050203000203" pitchFamily="34" charset="0"/>
            </a:endParaRPr>
          </a:p>
        </p:txBody>
      </p:sp>
      <p:sp>
        <p:nvSpPr>
          <p:cNvPr id="3" name="Text Placeholder 2">
            <a:extLst>
              <a:ext uri="{FF2B5EF4-FFF2-40B4-BE49-F238E27FC236}">
                <a16:creationId xmlns:a16="http://schemas.microsoft.com/office/drawing/2014/main" id="{4ABD963E-2281-2A85-E754-603EF3897DB5}"/>
              </a:ext>
            </a:extLst>
          </p:cNvPr>
          <p:cNvSpPr>
            <a:spLocks noGrp="1"/>
          </p:cNvSpPr>
          <p:nvPr>
            <p:ph type="body" sz="quarter" idx="16"/>
          </p:nvPr>
        </p:nvSpPr>
        <p:spPr/>
        <p:txBody>
          <a:bodyPr/>
          <a:lstStyle/>
          <a:p>
            <a:r>
              <a:rPr lang="en-GB" sz="1400" dirty="0"/>
              <a:t>Trump has criticized US media and might push for regulatory action against perceived “biased” outlets</a:t>
            </a:r>
            <a:endParaRPr lang="en-US" sz="1400" dirty="0"/>
          </a:p>
        </p:txBody>
      </p:sp>
      <p:sp>
        <p:nvSpPr>
          <p:cNvPr id="16" name="Rectangle 15">
            <a:extLst>
              <a:ext uri="{FF2B5EF4-FFF2-40B4-BE49-F238E27FC236}">
                <a16:creationId xmlns:a16="http://schemas.microsoft.com/office/drawing/2014/main" id="{E762F450-5DD5-BA45-0C23-3E7101A49493}"/>
              </a:ext>
            </a:extLst>
          </p:cNvPr>
          <p:cNvSpPr/>
          <p:nvPr/>
        </p:nvSpPr>
        <p:spPr>
          <a:xfrm>
            <a:off x="547939" y="2504063"/>
            <a:ext cx="3103925" cy="4023737"/>
          </a:xfrm>
          <a:prstGeom prst="rect">
            <a:avLst/>
          </a:prstGeom>
          <a:solidFill>
            <a:schemeClr val="accent3">
              <a:lumMod val="20000"/>
              <a:lumOff val="80000"/>
            </a:schemeClr>
          </a:solidFill>
          <a:ln>
            <a:noFill/>
          </a:ln>
        </p:spPr>
        <p:txBody>
          <a:bodyPr lIns="91440" tIns="45720" rIns="91440" bIns="45720"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dirty="0">
                <a:ln>
                  <a:noFill/>
                </a:ln>
                <a:solidFill>
                  <a:srgbClr val="36C3FF">
                    <a:lumMod val="50000"/>
                  </a:srgbClr>
                </a:solidFill>
                <a:effectLst/>
                <a:uLnTx/>
                <a:uFillTx/>
                <a:latin typeface="IBM Plex Sans" panose="020B0503050203000203" pitchFamily="34" charset="0"/>
                <a:ea typeface="+mn-ea"/>
                <a:cs typeface="+mn-cs"/>
              </a:rPr>
              <a:t>Trump’s War with the Press: A Timeline</a:t>
            </a:r>
          </a:p>
          <a:p>
            <a:pPr>
              <a:defRPr/>
            </a:pPr>
            <a:r>
              <a:rPr lang="en-GB" sz="1100" dirty="0">
                <a:solidFill>
                  <a:srgbClr val="36C3FF">
                    <a:lumMod val="50000"/>
                  </a:srgbClr>
                </a:solidFill>
              </a:rPr>
              <a:t>Over the years, including his time as president from 2017-2021, Trump has complained about entertainment and news reporting of multiple outlets and networks in the US, including CBS, NBC, and CNN. </a:t>
            </a:r>
          </a:p>
          <a:p>
            <a:pPr marL="171450" indent="-171450">
              <a:buFont typeface="Arial" panose="020B0604020202020204" pitchFamily="34" charset="0"/>
              <a:buChar char="•"/>
              <a:defRPr/>
            </a:pPr>
            <a:r>
              <a:rPr lang="en-GB" sz="1100" b="1" dirty="0">
                <a:solidFill>
                  <a:srgbClr val="36C3FF">
                    <a:lumMod val="50000"/>
                  </a:srgbClr>
                </a:solidFill>
              </a:rPr>
              <a:t>February 2017</a:t>
            </a:r>
            <a:r>
              <a:rPr lang="en-GB" sz="1100" dirty="0">
                <a:solidFill>
                  <a:srgbClr val="36C3FF">
                    <a:lumMod val="50000"/>
                  </a:srgbClr>
                </a:solidFill>
              </a:rPr>
              <a:t> – Trump tweeted against CBS as being one of the “fake news networks” and an “enemy” to US citizens.</a:t>
            </a:r>
          </a:p>
          <a:p>
            <a:pPr marL="171450" indent="-171450">
              <a:buFont typeface="Arial" panose="020B0604020202020204" pitchFamily="34" charset="0"/>
              <a:buChar char="•"/>
              <a:defRPr/>
            </a:pPr>
            <a:r>
              <a:rPr lang="en-GB" sz="1100" b="1" dirty="0">
                <a:solidFill>
                  <a:srgbClr val="36C3FF">
                    <a:lumMod val="50000"/>
                  </a:srgbClr>
                </a:solidFill>
              </a:rPr>
              <a:t>March 2017 – </a:t>
            </a:r>
            <a:r>
              <a:rPr lang="en-GB" sz="1100" dirty="0">
                <a:solidFill>
                  <a:srgbClr val="36C3FF">
                    <a:lumMod val="50000"/>
                  </a:srgbClr>
                </a:solidFill>
              </a:rPr>
              <a:t>Complained about NBC and ABC over news reporting on a Russia story.</a:t>
            </a:r>
            <a:r>
              <a:rPr lang="en-GB" sz="1100" b="1" dirty="0">
                <a:solidFill>
                  <a:srgbClr val="36C3FF">
                    <a:lumMod val="50000"/>
                  </a:srgbClr>
                </a:solidFill>
              </a:rPr>
              <a:t> </a:t>
            </a:r>
          </a:p>
          <a:p>
            <a:pPr marL="171450" indent="-171450">
              <a:buFont typeface="Arial" panose="020B0604020202020204" pitchFamily="34" charset="0"/>
              <a:buChar char="•"/>
              <a:defRPr/>
            </a:pPr>
            <a:r>
              <a:rPr lang="en-GB" sz="1100" b="1" dirty="0">
                <a:solidFill>
                  <a:srgbClr val="36C3FF">
                    <a:lumMod val="50000"/>
                  </a:srgbClr>
                </a:solidFill>
              </a:rPr>
              <a:t>November 2018 – </a:t>
            </a:r>
            <a:r>
              <a:rPr lang="en-GB" sz="1100" dirty="0">
                <a:solidFill>
                  <a:srgbClr val="36C3FF">
                    <a:lumMod val="50000"/>
                  </a:srgbClr>
                </a:solidFill>
              </a:rPr>
              <a:t>The Trump White House revoked a CNN reporter’s press pass as retaliation for persistent questions at a press conference. Trump called the reporter in question “a terrible person.”</a:t>
            </a:r>
          </a:p>
          <a:p>
            <a:pPr marL="171450" indent="-171450">
              <a:buFont typeface="Arial" panose="020B0604020202020204" pitchFamily="34" charset="0"/>
              <a:buChar char="•"/>
              <a:defRPr/>
            </a:pPr>
            <a:r>
              <a:rPr lang="en-GB" sz="1100" b="1" dirty="0">
                <a:solidFill>
                  <a:srgbClr val="36C3FF">
                    <a:lumMod val="50000"/>
                  </a:srgbClr>
                </a:solidFill>
              </a:rPr>
              <a:t>October 2024 – </a:t>
            </a:r>
            <a:r>
              <a:rPr lang="en-GB" sz="1100" dirty="0">
                <a:solidFill>
                  <a:srgbClr val="36C3FF">
                    <a:lumMod val="50000"/>
                  </a:srgbClr>
                </a:solidFill>
              </a:rPr>
              <a:t>Trump called for the FCC to revoke network CBS’s broadcast license.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1" i="0" u="none" strike="noStrike" kern="1200" cap="none" spc="0" normalizeH="0" baseline="0" noProof="0" dirty="0">
                <a:ln>
                  <a:noFill/>
                </a:ln>
                <a:solidFill>
                  <a:srgbClr val="36C3FF">
                    <a:lumMod val="50000"/>
                  </a:srgbClr>
                </a:solidFill>
                <a:effectLst/>
                <a:uLnTx/>
                <a:uFillTx/>
                <a:latin typeface="Calibri"/>
                <a:ea typeface="+mn-ea"/>
                <a:cs typeface="+mn-cs"/>
              </a:rPr>
              <a:t>November 2024 – </a:t>
            </a:r>
            <a:r>
              <a:rPr kumimoji="0" lang="en-GB" sz="1100" i="0" u="none" strike="noStrike" kern="1200" cap="none" spc="0" normalizeH="0" baseline="0" noProof="0" dirty="0">
                <a:ln>
                  <a:noFill/>
                </a:ln>
                <a:solidFill>
                  <a:srgbClr val="36C3FF">
                    <a:lumMod val="50000"/>
                  </a:srgbClr>
                </a:solidFill>
                <a:effectLst/>
                <a:uLnTx/>
                <a:uFillTx/>
                <a:latin typeface="Calibri"/>
                <a:ea typeface="+mn-ea"/>
                <a:cs typeface="+mn-cs"/>
              </a:rPr>
              <a:t>Legal action was taken against CBS News network, claiming CBS was guilty of unlawful acts of voter interference through malicious, deceptive news distortion.</a:t>
            </a:r>
          </a:p>
        </p:txBody>
      </p:sp>
      <p:sp>
        <p:nvSpPr>
          <p:cNvPr id="4" name="Rectangle 3">
            <a:extLst>
              <a:ext uri="{FF2B5EF4-FFF2-40B4-BE49-F238E27FC236}">
                <a16:creationId xmlns:a16="http://schemas.microsoft.com/office/drawing/2014/main" id="{824481B9-D72C-98BD-107C-24A73F6E6B17}"/>
              </a:ext>
            </a:extLst>
          </p:cNvPr>
          <p:cNvSpPr/>
          <p:nvPr/>
        </p:nvSpPr>
        <p:spPr>
          <a:xfrm>
            <a:off x="517047" y="921400"/>
            <a:ext cx="11146314" cy="1388583"/>
          </a:xfrm>
          <a:prstGeom prst="rect">
            <a:avLst/>
          </a:prstGeom>
          <a:solidFill>
            <a:schemeClr val="bg1">
              <a:lumMod val="95000"/>
            </a:schemeClr>
          </a:solidFill>
          <a:ln>
            <a:noFill/>
          </a:ln>
        </p:spPr>
        <p:txBody>
          <a:bodyPr lIns="91440" tIns="45720" rIns="91440" bIns="45720" rtlCol="0" anchor="ctr">
            <a:noAutofit/>
          </a:bodyPr>
          <a:lstStyle/>
          <a:p>
            <a:pPr>
              <a:defRPr/>
            </a:pPr>
            <a:r>
              <a:rPr kumimoji="0" lang="en-GB" sz="1100" b="1" i="0" u="none" strike="noStrike" kern="1200" cap="none" spc="0" normalizeH="0" baseline="0" noProof="0" dirty="0">
                <a:ln>
                  <a:noFill/>
                </a:ln>
                <a:solidFill>
                  <a:schemeClr val="tx1">
                    <a:lumMod val="75000"/>
                    <a:lumOff val="25000"/>
                  </a:schemeClr>
                </a:solidFill>
                <a:effectLst/>
                <a:uLnTx/>
                <a:uFillTx/>
                <a:latin typeface="IBM Plex Sans"/>
              </a:rPr>
              <a:t>Threat to the Federal Communications </a:t>
            </a:r>
            <a:r>
              <a:rPr lang="en-GB" sz="1100" b="1" dirty="0">
                <a:solidFill>
                  <a:schemeClr val="tx1">
                    <a:lumMod val="75000"/>
                    <a:lumOff val="25000"/>
                  </a:schemeClr>
                </a:solidFill>
                <a:latin typeface="IBM Plex Sans"/>
              </a:rPr>
              <a:t>Commission (FCC)</a:t>
            </a:r>
            <a:endParaRPr lang="en-GB" sz="1100" dirty="0">
              <a:solidFill>
                <a:schemeClr val="tx1">
                  <a:lumMod val="75000"/>
                  <a:lumOff val="25000"/>
                </a:schemeClr>
              </a:solidFill>
              <a:latin typeface="Calibri"/>
              <a:cs typeface="Calibri"/>
            </a:endParaRPr>
          </a:p>
          <a:p>
            <a:pPr>
              <a:defRPr/>
            </a:pPr>
            <a:r>
              <a:rPr lang="en-GB" sz="1100" dirty="0">
                <a:solidFill>
                  <a:schemeClr val="tx1">
                    <a:lumMod val="75000"/>
                    <a:lumOff val="25000"/>
                  </a:schemeClr>
                </a:solidFill>
                <a:latin typeface="Calibri"/>
                <a:cs typeface="Calibri"/>
              </a:rPr>
              <a:t>In</a:t>
            </a:r>
            <a:r>
              <a:rPr lang="en-GB" sz="1100" dirty="0">
                <a:solidFill>
                  <a:schemeClr val="tx1">
                    <a:lumMod val="75000"/>
                    <a:lumOff val="25000"/>
                  </a:schemeClr>
                </a:solidFill>
                <a:latin typeface="Calibri"/>
              </a:rPr>
              <a:t> November 2024 President-elect</a:t>
            </a:r>
            <a:r>
              <a:rPr kumimoji="0" lang="en-GB" sz="1100" i="0" u="none" strike="noStrike" kern="1200" cap="none" spc="0" normalizeH="0" baseline="0" noProof="0" dirty="0">
                <a:ln>
                  <a:noFill/>
                </a:ln>
                <a:solidFill>
                  <a:schemeClr val="tx1">
                    <a:lumMod val="75000"/>
                    <a:lumOff val="25000"/>
                  </a:schemeClr>
                </a:solidFill>
                <a:effectLst/>
                <a:uLnTx/>
                <a:uFillTx/>
                <a:latin typeface="Calibri"/>
                <a:ea typeface="+mn-ea"/>
                <a:cs typeface="+mn-cs"/>
              </a:rPr>
              <a:t> Trump sued CBS News for $10 billion, filing a lawsuit seeking damages. </a:t>
            </a:r>
            <a:r>
              <a:rPr lang="en-GB" sz="1100" dirty="0">
                <a:solidFill>
                  <a:schemeClr val="tx1">
                    <a:lumMod val="75000"/>
                    <a:lumOff val="25000"/>
                  </a:schemeClr>
                </a:solidFill>
                <a:latin typeface="Calibri"/>
              </a:rPr>
              <a:t>This news came after his request to the FCC to revoke CBS’s broadcast license, alleging its 60 Minutes program intentionally distorted an interview with Democratic presidential candidate, Kamala Harris, and called it a “fake news scam.” </a:t>
            </a:r>
            <a:r>
              <a:rPr kumimoji="0" lang="en-GB" sz="1100" i="0" u="none" strike="noStrike" kern="1200" cap="none" spc="0" normalizeH="0" baseline="0" noProof="0" dirty="0">
                <a:ln>
                  <a:noFill/>
                </a:ln>
                <a:solidFill>
                  <a:schemeClr val="tx1">
                    <a:lumMod val="75000"/>
                    <a:lumOff val="25000"/>
                  </a:schemeClr>
                </a:solidFill>
                <a:effectLst/>
                <a:uLnTx/>
                <a:uFillTx/>
                <a:latin typeface="Calibri"/>
                <a:ea typeface="+mn-ea"/>
                <a:cs typeface="+mn-cs"/>
              </a:rPr>
              <a:t>The FCC is an independent regulatory body for communications in radio, television, wire, satellite, and cable in the US, which </a:t>
            </a:r>
            <a:r>
              <a:rPr lang="en-GB" sz="1100" dirty="0">
                <a:solidFill>
                  <a:schemeClr val="tx1">
                    <a:lumMod val="75000"/>
                    <a:lumOff val="25000"/>
                  </a:schemeClr>
                </a:solidFill>
                <a:latin typeface="Calibri"/>
              </a:rPr>
              <a:t>Trump recently promised to bring back under presidential authority, thereby threatening its independence. </a:t>
            </a:r>
            <a:r>
              <a:rPr kumimoji="0" lang="en-GB" sz="1100" i="0" u="none" strike="noStrike" kern="1200" cap="none" spc="0" normalizeH="0" baseline="0" noProof="0" dirty="0">
                <a:ln>
                  <a:noFill/>
                </a:ln>
                <a:solidFill>
                  <a:schemeClr val="tx1">
                    <a:lumMod val="75000"/>
                    <a:lumOff val="25000"/>
                  </a:schemeClr>
                </a:solidFill>
                <a:effectLst/>
                <a:uLnTx/>
                <a:uFillTx/>
                <a:latin typeface="Calibri"/>
                <a:ea typeface="+mn-ea"/>
                <a:cs typeface="+mn-cs"/>
              </a:rPr>
              <a:t>FCC </a:t>
            </a:r>
            <a:r>
              <a:rPr lang="en-GB" sz="1100" dirty="0">
                <a:solidFill>
                  <a:schemeClr val="tx1">
                    <a:lumMod val="75000"/>
                    <a:lumOff val="25000"/>
                  </a:schemeClr>
                </a:solidFill>
                <a:latin typeface="Calibri"/>
              </a:rPr>
              <a:t>Chairwoman Jessica </a:t>
            </a:r>
            <a:r>
              <a:rPr lang="en-GB" sz="1100" dirty="0" err="1">
                <a:solidFill>
                  <a:schemeClr val="tx1">
                    <a:lumMod val="75000"/>
                    <a:lumOff val="25000"/>
                  </a:schemeClr>
                </a:solidFill>
                <a:latin typeface="Calibri"/>
              </a:rPr>
              <a:t>Rosenworcel</a:t>
            </a:r>
            <a:r>
              <a:rPr lang="en-GB" sz="1100" dirty="0">
                <a:solidFill>
                  <a:schemeClr val="tx1">
                    <a:lumMod val="75000"/>
                    <a:lumOff val="25000"/>
                  </a:schemeClr>
                </a:solidFill>
                <a:latin typeface="Calibri"/>
              </a:rPr>
              <a:t> responded by reiterating that the FCC does not have the authority to punish broadcasters for political disagreements over content, and that such calls infringe on the First Amendment. (In the US Constitution, the First Amendment prevents the government from making laws prohibiting free exercise of religion, freedom of speech, press and assembly, and means </a:t>
            </a:r>
            <a:r>
              <a:rPr kumimoji="0" lang="en-GB" sz="1100" i="0" u="none" strike="noStrike" kern="1200" cap="none" spc="0" normalizeH="0" baseline="0" noProof="0" dirty="0">
                <a:ln>
                  <a:noFill/>
                </a:ln>
                <a:solidFill>
                  <a:schemeClr val="tx1">
                    <a:lumMod val="75000"/>
                    <a:lumOff val="25000"/>
                  </a:schemeClr>
                </a:solidFill>
                <a:effectLst/>
                <a:uLnTx/>
                <a:uFillTx/>
                <a:latin typeface="Calibri"/>
                <a:ea typeface="+mn-ea"/>
                <a:cs typeface="+mn-cs"/>
              </a:rPr>
              <a:t>the FCC’s power is very limited in scope when it comes to news content.)</a:t>
            </a:r>
            <a:r>
              <a:rPr kumimoji="0" lang="en-GB" sz="1100" i="0" u="none" strike="noStrike" kern="1200" cap="none" spc="0" normalizeH="0" baseline="0" noProof="0" dirty="0">
                <a:ln>
                  <a:noFill/>
                </a:ln>
                <a:solidFill>
                  <a:srgbClr val="FF0000"/>
                </a:solidFill>
                <a:effectLst/>
                <a:uLnTx/>
                <a:uFillTx/>
                <a:latin typeface="Calibri"/>
                <a:ea typeface="+mn-ea"/>
                <a:cs typeface="+mn-cs"/>
              </a:rPr>
              <a:t> </a:t>
            </a:r>
            <a:endParaRPr lang="en-GB" sz="1100" dirty="0">
              <a:solidFill>
                <a:srgbClr val="FF0000"/>
              </a:solidFill>
              <a:latin typeface="Calibri"/>
              <a:cs typeface="Calibri"/>
            </a:endParaRPr>
          </a:p>
        </p:txBody>
      </p:sp>
      <p:sp>
        <p:nvSpPr>
          <p:cNvPr id="6" name="Rectangle 5">
            <a:extLst>
              <a:ext uri="{FF2B5EF4-FFF2-40B4-BE49-F238E27FC236}">
                <a16:creationId xmlns:a16="http://schemas.microsoft.com/office/drawing/2014/main" id="{947DBF46-37C5-EAE8-55D4-D960E862A5C0}"/>
              </a:ext>
            </a:extLst>
          </p:cNvPr>
          <p:cNvSpPr/>
          <p:nvPr/>
        </p:nvSpPr>
        <p:spPr>
          <a:xfrm>
            <a:off x="3749878" y="2504063"/>
            <a:ext cx="2632634" cy="432000"/>
          </a:xfrm>
          <a:prstGeom prst="rect">
            <a:avLst/>
          </a:prstGeom>
          <a:solidFill>
            <a:schemeClr val="bg1">
              <a:lumMod val="95000"/>
            </a:schemeClr>
          </a:solidFill>
          <a:ln>
            <a:noFill/>
          </a:ln>
        </p:spPr>
        <p:txBody>
          <a:bodyPr rtlCol="0" anchor="ctr">
            <a:noAutofit/>
          </a:bodyPr>
          <a:lstStyle/>
          <a:p>
            <a:pPr algn="ctr"/>
            <a:r>
              <a:rPr lang="en-GB" sz="1400" b="1">
                <a:solidFill>
                  <a:schemeClr val="tx1">
                    <a:lumMod val="65000"/>
                    <a:lumOff val="35000"/>
                  </a:schemeClr>
                </a:solidFill>
              </a:rPr>
              <a:t>Impact Assessment:</a:t>
            </a:r>
            <a:endParaRPr lang="en-US" sz="1400" b="1">
              <a:solidFill>
                <a:schemeClr val="tx1">
                  <a:lumMod val="65000"/>
                  <a:lumOff val="35000"/>
                </a:schemeClr>
              </a:solidFill>
            </a:endParaRPr>
          </a:p>
        </p:txBody>
      </p:sp>
      <p:sp>
        <p:nvSpPr>
          <p:cNvPr id="8" name="Rectangle 7">
            <a:extLst>
              <a:ext uri="{FF2B5EF4-FFF2-40B4-BE49-F238E27FC236}">
                <a16:creationId xmlns:a16="http://schemas.microsoft.com/office/drawing/2014/main" id="{B111A631-332D-36E3-FA7D-09620619430F}"/>
              </a:ext>
            </a:extLst>
          </p:cNvPr>
          <p:cNvSpPr/>
          <p:nvPr/>
        </p:nvSpPr>
        <p:spPr>
          <a:xfrm>
            <a:off x="6488917" y="2504063"/>
            <a:ext cx="2549466" cy="432000"/>
          </a:xfrm>
          <a:prstGeom prst="rect">
            <a:avLst/>
          </a:prstGeom>
          <a:solidFill>
            <a:schemeClr val="accent4">
              <a:lumMod val="20000"/>
              <a:lumOff val="80000"/>
            </a:schemeClr>
          </a:solidFill>
          <a:ln>
            <a:noFill/>
          </a:ln>
        </p:spPr>
        <p:txBody>
          <a:bodyPr rtlCol="0" anchor="ctr">
            <a:noAutofit/>
          </a:bodyPr>
          <a:lstStyle/>
          <a:p>
            <a:pPr algn="ctr"/>
            <a:r>
              <a:rPr lang="en-GB" sz="1400" b="1">
                <a:solidFill>
                  <a:schemeClr val="accent5"/>
                </a:solidFill>
                <a:latin typeface="+mj-lt"/>
              </a:rPr>
              <a:t>Low</a:t>
            </a:r>
          </a:p>
        </p:txBody>
      </p:sp>
      <p:sp>
        <p:nvSpPr>
          <p:cNvPr id="10" name="Rectangle 9">
            <a:extLst>
              <a:ext uri="{FF2B5EF4-FFF2-40B4-BE49-F238E27FC236}">
                <a16:creationId xmlns:a16="http://schemas.microsoft.com/office/drawing/2014/main" id="{DE7C7411-D7B6-A69E-5208-600706593538}"/>
              </a:ext>
            </a:extLst>
          </p:cNvPr>
          <p:cNvSpPr/>
          <p:nvPr/>
        </p:nvSpPr>
        <p:spPr>
          <a:xfrm>
            <a:off x="3749877" y="2999120"/>
            <a:ext cx="7944376" cy="658480"/>
          </a:xfrm>
          <a:prstGeom prst="rect">
            <a:avLst/>
          </a:prstGeom>
          <a:solidFill>
            <a:schemeClr val="accent4">
              <a:lumMod val="20000"/>
              <a:lumOff val="80000"/>
            </a:schemeClr>
          </a:solidFill>
          <a:ln>
            <a:noFill/>
          </a:ln>
        </p:spPr>
        <p:txBody>
          <a:bodyPr rtlCol="0" anchor="ctr">
            <a:noAutofit/>
          </a:bodyPr>
          <a:lstStyle/>
          <a:p>
            <a:r>
              <a:rPr lang="en-GB" sz="1100" dirty="0">
                <a:solidFill>
                  <a:schemeClr val="accent5"/>
                </a:solidFill>
                <a:latin typeface="+mj-lt"/>
              </a:rPr>
              <a:t>The FCC is controlled by whatever party holds the White House, and any action would be challenged in the courts, which strictly protects the First Amendment rights that can influence content-based laws. Therefore, it would be highly unlikely that even a conservative FCC would have the power to bend the law in </a:t>
            </a:r>
            <a:r>
              <a:rPr lang="en-GB" sz="1100" dirty="0" err="1">
                <a:solidFill>
                  <a:schemeClr val="accent5"/>
                </a:solidFill>
                <a:latin typeface="+mj-lt"/>
              </a:rPr>
              <a:t>favor</a:t>
            </a:r>
            <a:r>
              <a:rPr lang="en-GB" sz="1100" dirty="0">
                <a:solidFill>
                  <a:schemeClr val="accent5"/>
                </a:solidFill>
                <a:latin typeface="+mj-lt"/>
              </a:rPr>
              <a:t> of Trump, also given he has been unsuccessful in this in the past. </a:t>
            </a:r>
          </a:p>
        </p:txBody>
      </p:sp>
      <p:sp>
        <p:nvSpPr>
          <p:cNvPr id="15" name="Rectangle 14">
            <a:extLst>
              <a:ext uri="{FF2B5EF4-FFF2-40B4-BE49-F238E27FC236}">
                <a16:creationId xmlns:a16="http://schemas.microsoft.com/office/drawing/2014/main" id="{DA04AEF6-5B98-7EAB-A373-652A7E443064}"/>
              </a:ext>
            </a:extLst>
          </p:cNvPr>
          <p:cNvSpPr/>
          <p:nvPr/>
        </p:nvSpPr>
        <p:spPr>
          <a:xfrm>
            <a:off x="9144787" y="2504063"/>
            <a:ext cx="2549466" cy="432000"/>
          </a:xfrm>
          <a:prstGeom prst="rect">
            <a:avLst/>
          </a:prstGeom>
          <a:solidFill>
            <a:schemeClr val="accent6">
              <a:lumMod val="20000"/>
              <a:lumOff val="80000"/>
            </a:schemeClr>
          </a:solidFill>
          <a:ln>
            <a:noFill/>
          </a:ln>
        </p:spPr>
        <p:txBody>
          <a:bodyPr rtlCol="0" anchor="ctr">
            <a:noAutofit/>
          </a:bodyPr>
          <a:lstStyle/>
          <a:p>
            <a:pPr algn="ctr"/>
            <a:r>
              <a:rPr lang="en-GB" sz="1400" b="1">
                <a:solidFill>
                  <a:schemeClr val="accent6">
                    <a:lumMod val="50000"/>
                  </a:schemeClr>
                </a:solidFill>
              </a:rPr>
              <a:t>Medium</a:t>
            </a:r>
            <a:endParaRPr lang="en-GB" sz="1050" b="1">
              <a:solidFill>
                <a:schemeClr val="accent6">
                  <a:lumMod val="50000"/>
                </a:schemeClr>
              </a:solidFill>
            </a:endParaRPr>
          </a:p>
        </p:txBody>
      </p:sp>
      <p:sp>
        <p:nvSpPr>
          <p:cNvPr id="18" name="Rectangle 17">
            <a:extLst>
              <a:ext uri="{FF2B5EF4-FFF2-40B4-BE49-F238E27FC236}">
                <a16:creationId xmlns:a16="http://schemas.microsoft.com/office/drawing/2014/main" id="{E6EF983E-8645-8CD5-FEA6-8B498647D23D}"/>
              </a:ext>
            </a:extLst>
          </p:cNvPr>
          <p:cNvSpPr/>
          <p:nvPr/>
        </p:nvSpPr>
        <p:spPr>
          <a:xfrm>
            <a:off x="3749877" y="3706287"/>
            <a:ext cx="7944376" cy="658480"/>
          </a:xfrm>
          <a:prstGeom prst="rect">
            <a:avLst/>
          </a:prstGeom>
          <a:solidFill>
            <a:schemeClr val="accent6">
              <a:lumMod val="20000"/>
              <a:lumOff val="80000"/>
            </a:schemeClr>
          </a:solidFill>
          <a:ln>
            <a:noFill/>
          </a:ln>
        </p:spPr>
        <p:txBody>
          <a:bodyPr rtlCol="0" anchor="ctr">
            <a:noAutofit/>
          </a:bodyPr>
          <a:lstStyle/>
          <a:p>
            <a:r>
              <a:rPr lang="en-GB" sz="1100">
                <a:solidFill>
                  <a:schemeClr val="accent6">
                    <a:lumMod val="50000"/>
                  </a:schemeClr>
                </a:solidFill>
              </a:rPr>
              <a:t>Trump’s win caused discontent from many in the creative industry, and businesses might want to reconsider how they get involved in political conversation to steer away from conflict. A good communication strategy will factor in potential presidential response and be designed to hold up against legal scrutiny. </a:t>
            </a:r>
          </a:p>
        </p:txBody>
      </p:sp>
      <p:sp>
        <p:nvSpPr>
          <p:cNvPr id="19" name="TextBox 18">
            <a:extLst>
              <a:ext uri="{FF2B5EF4-FFF2-40B4-BE49-F238E27FC236}">
                <a16:creationId xmlns:a16="http://schemas.microsoft.com/office/drawing/2014/main" id="{0A07A68D-F992-1FD0-3351-960C223EF889}"/>
              </a:ext>
            </a:extLst>
          </p:cNvPr>
          <p:cNvSpPr txBox="1"/>
          <p:nvPr/>
        </p:nvSpPr>
        <p:spPr>
          <a:xfrm>
            <a:off x="3893376" y="5501465"/>
            <a:ext cx="1525720" cy="769441"/>
          </a:xfrm>
          <a:prstGeom prst="rect">
            <a:avLst/>
          </a:prstGeom>
        </p:spPr>
        <p:txBody>
          <a:bodyPr wrap="square" lIns="91440" tIns="45720" rIns="91440" bIns="45720" rtlCol="0" anchor="t">
            <a:spAutoFit/>
          </a:bodyPr>
          <a:lstStyle/>
          <a:p>
            <a:pPr marR="0" algn="ctr" defTabSz="914400" rtl="0" eaLnBrk="0" fontAlgn="base" latinLnBrk="0" hangingPunct="0">
              <a:spcAft>
                <a:spcPct val="0"/>
              </a:spcAft>
              <a:buClr>
                <a:schemeClr val="accent5"/>
              </a:buClr>
              <a:buSzPct val="115000"/>
              <a:tabLst/>
            </a:pPr>
            <a:r>
              <a:rPr lang="en-GB" sz="1100" b="1" dirty="0">
                <a:solidFill>
                  <a:schemeClr val="accent5"/>
                </a:solidFill>
                <a:latin typeface="+mj-lt"/>
                <a:cs typeface="Rubik Light"/>
              </a:rPr>
              <a:t>+276,000</a:t>
            </a:r>
            <a:r>
              <a:rPr lang="en-GB" sz="1100" b="1" dirty="0">
                <a:solidFill>
                  <a:schemeClr val="tx1">
                    <a:lumMod val="65000"/>
                    <a:lumOff val="35000"/>
                  </a:schemeClr>
                </a:solidFill>
                <a:latin typeface="+mj-lt"/>
                <a:cs typeface="Rubik Light"/>
              </a:rPr>
              <a:t> digital subscribers in Q4 2016 (In FY2015 The Times added only 186,000)</a:t>
            </a:r>
            <a:endParaRPr lang="en-US" sz="1100" b="1" dirty="0">
              <a:solidFill>
                <a:schemeClr val="tx1">
                  <a:lumMod val="65000"/>
                  <a:lumOff val="35000"/>
                </a:schemeClr>
              </a:solidFill>
              <a:latin typeface="+mj-lt"/>
              <a:cs typeface="Rubik Light"/>
            </a:endParaRPr>
          </a:p>
        </p:txBody>
      </p:sp>
      <p:graphicFrame>
        <p:nvGraphicFramePr>
          <p:cNvPr id="20" name="Chart 19">
            <a:extLst>
              <a:ext uri="{FF2B5EF4-FFF2-40B4-BE49-F238E27FC236}">
                <a16:creationId xmlns:a16="http://schemas.microsoft.com/office/drawing/2014/main" id="{DA10B2C7-DD98-F48D-DDB1-C26EB20BBA48}"/>
              </a:ext>
            </a:extLst>
          </p:cNvPr>
          <p:cNvGraphicFramePr>
            <a:graphicFrameLocks/>
          </p:cNvGraphicFramePr>
          <p:nvPr>
            <p:extLst>
              <p:ext uri="{D42A27DB-BD31-4B8C-83A1-F6EECF244321}">
                <p14:modId xmlns:p14="http://schemas.microsoft.com/office/powerpoint/2010/main" val="1712749915"/>
              </p:ext>
            </p:extLst>
          </p:nvPr>
        </p:nvGraphicFramePr>
        <p:xfrm>
          <a:off x="5660614" y="4667250"/>
          <a:ext cx="6033640" cy="1860550"/>
        </p:xfrm>
        <a:graphic>
          <a:graphicData uri="http://schemas.openxmlformats.org/drawingml/2006/chart">
            <c:chart xmlns:c="http://schemas.openxmlformats.org/drawingml/2006/chart" xmlns:r="http://schemas.openxmlformats.org/officeDocument/2006/relationships" r:id="rId2"/>
          </a:graphicData>
        </a:graphic>
      </p:graphicFrame>
      <p:sp>
        <p:nvSpPr>
          <p:cNvPr id="21" name="TextBox 20">
            <a:extLst>
              <a:ext uri="{FF2B5EF4-FFF2-40B4-BE49-F238E27FC236}">
                <a16:creationId xmlns:a16="http://schemas.microsoft.com/office/drawing/2014/main" id="{54638D1E-1619-A720-4557-2C70CAE0C89C}"/>
              </a:ext>
            </a:extLst>
          </p:cNvPr>
          <p:cNvSpPr txBox="1"/>
          <p:nvPr/>
        </p:nvSpPr>
        <p:spPr>
          <a:xfrm>
            <a:off x="5660613" y="4406661"/>
            <a:ext cx="5983448" cy="430887"/>
          </a:xfrm>
          <a:prstGeom prst="rect">
            <a:avLst/>
          </a:prstGeom>
        </p:spPr>
        <p:txBody>
          <a:bodyPr wrap="square" rtlCol="0">
            <a:spAutoFit/>
          </a:bodyPr>
          <a:lstStyle/>
          <a:p>
            <a:pPr marR="0" algn="ctr" defTabSz="914400" rtl="0" eaLnBrk="0" fontAlgn="base" latinLnBrk="0" hangingPunct="0">
              <a:spcAft>
                <a:spcPct val="0"/>
              </a:spcAft>
              <a:buClr>
                <a:schemeClr val="accent5"/>
              </a:buClr>
              <a:buSzPct val="115000"/>
              <a:tabLst/>
            </a:pPr>
            <a:r>
              <a:rPr lang="en-GB" sz="1100" b="1" dirty="0">
                <a:solidFill>
                  <a:schemeClr val="accent2"/>
                </a:solidFill>
                <a:latin typeface="+mj-lt"/>
                <a:cs typeface="Rubik Light" panose="02000604000000020004" pitchFamily="2" charset="-79"/>
              </a:rPr>
              <a:t>Global Google Searches</a:t>
            </a:r>
            <a:r>
              <a:rPr lang="en-GB" sz="1100" b="1" dirty="0">
                <a:solidFill>
                  <a:schemeClr val="tx1">
                    <a:lumMod val="65000"/>
                    <a:lumOff val="35000"/>
                  </a:schemeClr>
                </a:solidFill>
                <a:latin typeface="+mj-lt"/>
                <a:cs typeface="Rubik Light" panose="02000604000000020004" pitchFamily="2" charset="-79"/>
              </a:rPr>
              <a:t>: Donald Trump consistently gained more attention than rivals during election campaigns and throughout first presidency</a:t>
            </a:r>
            <a:endParaRPr lang="en-US" sz="1100" b="1" dirty="0">
              <a:solidFill>
                <a:schemeClr val="tx1">
                  <a:lumMod val="65000"/>
                  <a:lumOff val="35000"/>
                </a:schemeClr>
              </a:solidFill>
              <a:latin typeface="+mj-lt"/>
              <a:cs typeface="Rubik Light" panose="02000604000000020004" pitchFamily="2" charset="-79"/>
            </a:endParaRPr>
          </a:p>
        </p:txBody>
      </p:sp>
      <p:pic>
        <p:nvPicPr>
          <p:cNvPr id="5" name="Picture 2" descr="Unlimited Access to The New York Times | Fondren Library">
            <a:extLst>
              <a:ext uri="{FF2B5EF4-FFF2-40B4-BE49-F238E27FC236}">
                <a16:creationId xmlns:a16="http://schemas.microsoft.com/office/drawing/2014/main" id="{6339A98B-5778-CF3A-78A5-61F82E40C10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1344" b="18016"/>
          <a:stretch/>
        </p:blipFill>
        <p:spPr bwMode="auto">
          <a:xfrm>
            <a:off x="3972749" y="4515931"/>
            <a:ext cx="1446347" cy="10216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72653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2AF6C73-2FC8-4D4D-C3F5-A03A84FD3233}"/>
              </a:ext>
            </a:extLst>
          </p:cNvPr>
          <p:cNvSpPr/>
          <p:nvPr/>
        </p:nvSpPr>
        <p:spPr>
          <a:xfrm>
            <a:off x="6364392" y="4643867"/>
            <a:ext cx="5279669" cy="1849438"/>
          </a:xfrm>
          <a:prstGeom prst="rect">
            <a:avLst/>
          </a:prstGeom>
          <a:solidFill>
            <a:schemeClr val="bg1">
              <a:lumMod val="95000"/>
            </a:schemeClr>
          </a:solidFill>
          <a:ln>
            <a:noFill/>
          </a:ln>
        </p:spPr>
        <p:txBody>
          <a:bodyPr rtlCol="0" anchor="ctr">
            <a:noAutofit/>
          </a:bodyPr>
          <a:lstStyle/>
          <a:p>
            <a:pPr algn="ctr"/>
            <a:endParaRPr lang="en-US" sz="1400">
              <a:solidFill>
                <a:schemeClr val="tx1">
                  <a:lumMod val="65000"/>
                  <a:lumOff val="35000"/>
                </a:schemeClr>
              </a:solidFill>
            </a:endParaRPr>
          </a:p>
        </p:txBody>
      </p:sp>
      <p:sp>
        <p:nvSpPr>
          <p:cNvPr id="2" name="Text Placeholder 1">
            <a:extLst>
              <a:ext uri="{FF2B5EF4-FFF2-40B4-BE49-F238E27FC236}">
                <a16:creationId xmlns:a16="http://schemas.microsoft.com/office/drawing/2014/main" id="{C8FECEC0-D797-5DAD-F331-C099237F2FD6}"/>
              </a:ext>
            </a:extLst>
          </p:cNvPr>
          <p:cNvSpPr>
            <a:spLocks noGrp="1"/>
          </p:cNvSpPr>
          <p:nvPr>
            <p:ph type="body" sz="quarter" idx="14"/>
          </p:nvPr>
        </p:nvSpPr>
        <p:spPr/>
        <p:txBody>
          <a:bodyPr/>
          <a:lstStyle/>
          <a:p>
            <a:r>
              <a:rPr lang="en-GB" b="1" dirty="0">
                <a:latin typeface="IBM Plex Sans" panose="020B0503050203000203" pitchFamily="34" charset="0"/>
              </a:rPr>
              <a:t>Changes in Costs, Incentives, and International Relations</a:t>
            </a:r>
            <a:endParaRPr lang="en-US" b="1" dirty="0">
              <a:latin typeface="IBM Plex Sans" panose="020B0503050203000203" pitchFamily="34" charset="0"/>
            </a:endParaRPr>
          </a:p>
        </p:txBody>
      </p:sp>
      <p:sp>
        <p:nvSpPr>
          <p:cNvPr id="3" name="Text Placeholder 2">
            <a:extLst>
              <a:ext uri="{FF2B5EF4-FFF2-40B4-BE49-F238E27FC236}">
                <a16:creationId xmlns:a16="http://schemas.microsoft.com/office/drawing/2014/main" id="{4ABD963E-2281-2A85-E754-603EF3897DB5}"/>
              </a:ext>
            </a:extLst>
          </p:cNvPr>
          <p:cNvSpPr>
            <a:spLocks noGrp="1"/>
          </p:cNvSpPr>
          <p:nvPr>
            <p:ph type="body" sz="quarter" idx="16"/>
          </p:nvPr>
        </p:nvSpPr>
        <p:spPr/>
        <p:txBody>
          <a:bodyPr lIns="0" tIns="45720" rIns="91440" bIns="45720" anchor="t"/>
          <a:lstStyle/>
          <a:p>
            <a:r>
              <a:rPr lang="en-GB" sz="1400" dirty="0">
                <a:effectLst/>
                <a:latin typeface="Calibri"/>
                <a:ea typeface="Calibri" panose="020F0502020204030204" pitchFamily="34" charset="0"/>
                <a:cs typeface="Times New Roman"/>
              </a:rPr>
              <a:t>Trump’s “America First” stance </a:t>
            </a:r>
            <a:r>
              <a:rPr lang="en-GB" sz="1400" dirty="0">
                <a:latin typeface="Calibri"/>
                <a:ea typeface="Calibri" panose="020F0502020204030204" pitchFamily="34" charset="0"/>
                <a:cs typeface="Times New Roman"/>
              </a:rPr>
              <a:t>may</a:t>
            </a:r>
            <a:r>
              <a:rPr lang="en-GB" sz="1400" dirty="0">
                <a:solidFill>
                  <a:srgbClr val="FF0000"/>
                </a:solidFill>
                <a:latin typeface="Calibri"/>
                <a:ea typeface="Calibri" panose="020F0502020204030204" pitchFamily="34" charset="0"/>
                <a:cs typeface="Times New Roman"/>
              </a:rPr>
              <a:t> </a:t>
            </a:r>
            <a:r>
              <a:rPr lang="en-GB" sz="1400" dirty="0">
                <a:effectLst/>
                <a:latin typeface="Calibri"/>
                <a:ea typeface="Calibri" panose="020F0502020204030204" pitchFamily="34" charset="0"/>
                <a:cs typeface="Times New Roman"/>
              </a:rPr>
              <a:t>impact the decisions of producers and distributors of content, with most media giants benefitting</a:t>
            </a:r>
            <a:endParaRPr lang="en-US" sz="1100" dirty="0">
              <a:latin typeface="Calibri"/>
            </a:endParaRPr>
          </a:p>
        </p:txBody>
      </p:sp>
      <p:sp>
        <p:nvSpPr>
          <p:cNvPr id="16" name="Rectangle 15">
            <a:extLst>
              <a:ext uri="{FF2B5EF4-FFF2-40B4-BE49-F238E27FC236}">
                <a16:creationId xmlns:a16="http://schemas.microsoft.com/office/drawing/2014/main" id="{E762F450-5DD5-BA45-0C23-3E7101A49493}"/>
              </a:ext>
            </a:extLst>
          </p:cNvPr>
          <p:cNvSpPr/>
          <p:nvPr/>
        </p:nvSpPr>
        <p:spPr>
          <a:xfrm>
            <a:off x="568409" y="3083560"/>
            <a:ext cx="2733591" cy="2157308"/>
          </a:xfrm>
          <a:prstGeom prst="rect">
            <a:avLst/>
          </a:prstGeom>
          <a:solidFill>
            <a:schemeClr val="accent4">
              <a:lumMod val="20000"/>
              <a:lumOff val="80000"/>
            </a:schemeClr>
          </a:solidFill>
          <a:ln>
            <a:noFill/>
          </a:ln>
        </p:spPr>
        <p:txBody>
          <a:bodyPr lIns="91440" tIns="45720" rIns="91440" bIns="45720"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dirty="0">
                <a:ln>
                  <a:noFill/>
                </a:ln>
                <a:solidFill>
                  <a:schemeClr val="accent5"/>
                </a:solidFill>
                <a:effectLst/>
                <a:uLnTx/>
                <a:uFillTx/>
                <a:latin typeface="IBM Plex Sans" panose="020B0503050203000203" pitchFamily="34" charset="0"/>
                <a:ea typeface="+mn-ea"/>
                <a:cs typeface="+mn-cs"/>
              </a:rPr>
              <a:t>Scenario 1: Federal tax incentives to incentivize domestic production </a:t>
            </a:r>
          </a:p>
          <a:p>
            <a:pPr>
              <a:defRPr/>
            </a:pPr>
            <a:r>
              <a:rPr lang="en-GB" sz="1100" dirty="0">
                <a:solidFill>
                  <a:schemeClr val="accent5"/>
                </a:solidFill>
                <a:latin typeface="+mj-lt"/>
              </a:rPr>
              <a:t>Under Trump, federal policy may boost domestic production through </a:t>
            </a:r>
            <a:r>
              <a:rPr lang="en-GB" sz="1100" dirty="0" err="1">
                <a:solidFill>
                  <a:schemeClr val="accent5"/>
                </a:solidFill>
                <a:latin typeface="+mj-lt"/>
              </a:rPr>
              <a:t>favorable</a:t>
            </a:r>
            <a:r>
              <a:rPr lang="en-GB" sz="1100" dirty="0">
                <a:solidFill>
                  <a:schemeClr val="accent5"/>
                </a:solidFill>
                <a:latin typeface="+mj-lt"/>
              </a:rPr>
              <a:t> tax incentives akin to state-based programs. Trump’s 2017 tax law provisions allowed the deduction of film and TV production costs immediately, rather than spreading it over multiple tax years. Also, the corporate tax rate was lowered from 35% to 21%, and for the film industry specifically, a lower rate on overseas income.</a:t>
            </a:r>
            <a:endParaRPr lang="en-GB" sz="1100" dirty="0">
              <a:solidFill>
                <a:schemeClr val="accent5"/>
              </a:solidFill>
              <a:latin typeface="+mj-lt"/>
              <a:cs typeface="Calibri"/>
            </a:endParaRPr>
          </a:p>
        </p:txBody>
      </p:sp>
      <p:sp>
        <p:nvSpPr>
          <p:cNvPr id="4" name="Rectangle 3">
            <a:extLst>
              <a:ext uri="{FF2B5EF4-FFF2-40B4-BE49-F238E27FC236}">
                <a16:creationId xmlns:a16="http://schemas.microsoft.com/office/drawing/2014/main" id="{824481B9-D72C-98BD-107C-24A73F6E6B17}"/>
              </a:ext>
            </a:extLst>
          </p:cNvPr>
          <p:cNvSpPr/>
          <p:nvPr/>
        </p:nvSpPr>
        <p:spPr>
          <a:xfrm>
            <a:off x="547939" y="1034670"/>
            <a:ext cx="8807817" cy="1388583"/>
          </a:xfrm>
          <a:prstGeom prst="rect">
            <a:avLst/>
          </a:prstGeom>
          <a:solidFill>
            <a:schemeClr val="bg1">
              <a:lumMod val="95000"/>
            </a:schemeClr>
          </a:solidFill>
          <a:ln>
            <a:noFill/>
          </a:ln>
        </p:spPr>
        <p:txBody>
          <a:bodyPr lIns="91440" tIns="45720" rIns="91440" bIns="45720"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dirty="0">
                <a:ln>
                  <a:noFill/>
                </a:ln>
                <a:solidFill>
                  <a:schemeClr val="tx1">
                    <a:lumMod val="75000"/>
                    <a:lumOff val="25000"/>
                  </a:schemeClr>
                </a:solidFill>
                <a:effectLst/>
                <a:uLnTx/>
                <a:uFillTx/>
                <a:latin typeface="IBM Plex Sans"/>
              </a:rPr>
              <a:t>Implications of Trump’s America First strategy</a:t>
            </a:r>
          </a:p>
          <a:p>
            <a:pPr>
              <a:defRPr/>
            </a:pPr>
            <a:r>
              <a:rPr kumimoji="0" lang="en-GB" sz="1100" i="0" u="none" strike="noStrike" kern="1200" cap="none" spc="0" normalizeH="0" baseline="0" noProof="0" dirty="0">
                <a:ln>
                  <a:noFill/>
                </a:ln>
                <a:solidFill>
                  <a:schemeClr val="tx1">
                    <a:lumMod val="75000"/>
                    <a:lumOff val="25000"/>
                  </a:schemeClr>
                </a:solidFill>
                <a:effectLst/>
                <a:uLnTx/>
                <a:uFillTx/>
                <a:latin typeface="Calibri"/>
                <a:ea typeface="+mn-ea"/>
                <a:cs typeface="+mn-cs"/>
              </a:rPr>
              <a:t>There are several ways in which Trump’s </a:t>
            </a:r>
            <a:r>
              <a:rPr lang="en-GB" sz="1100" dirty="0">
                <a:solidFill>
                  <a:schemeClr val="tx1">
                    <a:lumMod val="75000"/>
                    <a:lumOff val="25000"/>
                  </a:schemeClr>
                </a:solidFill>
                <a:latin typeface="Calibri"/>
              </a:rPr>
              <a:t> </a:t>
            </a:r>
            <a:r>
              <a:rPr kumimoji="0" lang="en-GB" sz="1100" i="0" u="none" strike="noStrike" kern="1200" cap="none" spc="0" normalizeH="0" baseline="0" noProof="0" dirty="0">
                <a:ln>
                  <a:noFill/>
                </a:ln>
                <a:solidFill>
                  <a:schemeClr val="tx1">
                    <a:lumMod val="75000"/>
                    <a:lumOff val="25000"/>
                  </a:schemeClr>
                </a:solidFill>
                <a:effectLst/>
                <a:uLnTx/>
                <a:uFillTx/>
                <a:latin typeface="Calibri"/>
                <a:ea typeface="+mn-ea"/>
                <a:cs typeface="+mn-cs"/>
              </a:rPr>
              <a:t>ideology and strategy could influence the entertainment industry. The Motion Picture Association</a:t>
            </a:r>
            <a:r>
              <a:rPr lang="en-GB" sz="1100" dirty="0">
                <a:solidFill>
                  <a:schemeClr val="tx1">
                    <a:lumMod val="75000"/>
                    <a:lumOff val="25000"/>
                  </a:schemeClr>
                </a:solidFill>
                <a:latin typeface="Calibri"/>
              </a:rPr>
              <a:t>,</a:t>
            </a:r>
            <a:r>
              <a:rPr kumimoji="0" lang="en-GB" sz="1100" i="0" u="none" strike="noStrike" kern="1200" cap="none" spc="0" normalizeH="0" baseline="0" noProof="0" dirty="0">
                <a:ln>
                  <a:noFill/>
                </a:ln>
                <a:solidFill>
                  <a:schemeClr val="tx1">
                    <a:lumMod val="75000"/>
                    <a:lumOff val="25000"/>
                  </a:schemeClr>
                </a:solidFill>
                <a:effectLst/>
                <a:uLnTx/>
                <a:uFillTx/>
                <a:latin typeface="Calibri"/>
                <a:ea typeface="+mn-ea"/>
                <a:cs typeface="+mn-cs"/>
              </a:rPr>
              <a:t> </a:t>
            </a:r>
            <a:r>
              <a:rPr lang="en-GB" sz="1100" dirty="0">
                <a:solidFill>
                  <a:schemeClr val="tx1">
                    <a:lumMod val="75000"/>
                    <a:lumOff val="25000"/>
                  </a:schemeClr>
                </a:solidFill>
                <a:latin typeface="Calibri"/>
              </a:rPr>
              <a:t>whose members include the US studios and major streamers, </a:t>
            </a:r>
            <a:r>
              <a:rPr kumimoji="0" lang="en-GB" sz="1100" i="0" u="none" strike="noStrike" kern="1200" cap="none" spc="0" normalizeH="0" baseline="0" noProof="0" dirty="0">
                <a:ln>
                  <a:noFill/>
                </a:ln>
                <a:solidFill>
                  <a:schemeClr val="tx1">
                    <a:lumMod val="75000"/>
                    <a:lumOff val="25000"/>
                  </a:schemeClr>
                </a:solidFill>
                <a:effectLst/>
                <a:uLnTx/>
                <a:uFillTx/>
                <a:latin typeface="Calibri"/>
                <a:ea typeface="+mn-ea"/>
                <a:cs typeface="+mn-cs"/>
              </a:rPr>
              <a:t>congratulated Trump on </a:t>
            </a:r>
            <a:r>
              <a:rPr lang="en-GB" sz="1100" dirty="0">
                <a:solidFill>
                  <a:schemeClr val="tx1">
                    <a:lumMod val="75000"/>
                    <a:lumOff val="25000"/>
                  </a:schemeClr>
                </a:solidFill>
                <a:latin typeface="Calibri"/>
              </a:rPr>
              <a:t>his</a:t>
            </a:r>
            <a:r>
              <a:rPr lang="en-GB" sz="1100" dirty="0">
                <a:solidFill>
                  <a:srgbClr val="FF0000"/>
                </a:solidFill>
                <a:latin typeface="Calibri"/>
              </a:rPr>
              <a:t> </a:t>
            </a:r>
            <a:r>
              <a:rPr lang="en-GB" sz="1100" dirty="0">
                <a:solidFill>
                  <a:schemeClr val="tx1">
                    <a:lumMod val="75000"/>
                    <a:lumOff val="25000"/>
                  </a:schemeClr>
                </a:solidFill>
                <a:latin typeface="Calibri"/>
              </a:rPr>
              <a:t>victory,</a:t>
            </a:r>
            <a:r>
              <a:rPr kumimoji="0" lang="en-GB" sz="1100" i="0" u="none" strike="noStrike" kern="1200" cap="none" spc="0" normalizeH="0" baseline="0" noProof="0" dirty="0">
                <a:ln>
                  <a:noFill/>
                </a:ln>
                <a:solidFill>
                  <a:schemeClr val="tx1">
                    <a:lumMod val="75000"/>
                    <a:lumOff val="25000"/>
                  </a:schemeClr>
                </a:solidFill>
                <a:effectLst/>
                <a:uLnTx/>
                <a:uFillTx/>
                <a:latin typeface="Calibri"/>
                <a:ea typeface="+mn-ea"/>
                <a:cs typeface="+mn-cs"/>
              </a:rPr>
              <a:t> “We look forward to working with him</a:t>
            </a:r>
            <a:r>
              <a:rPr lang="en-GB" sz="1100" dirty="0">
                <a:solidFill>
                  <a:srgbClr val="FF0000"/>
                </a:solidFill>
                <a:latin typeface="Calibri"/>
              </a:rPr>
              <a:t> </a:t>
            </a:r>
            <a:r>
              <a:rPr kumimoji="0" lang="en-GB" sz="1100" i="0" u="none" strike="noStrike" kern="1200" cap="none" spc="0" normalizeH="0" baseline="0" noProof="0" dirty="0">
                <a:ln>
                  <a:noFill/>
                </a:ln>
                <a:solidFill>
                  <a:schemeClr val="tx1">
                    <a:lumMod val="75000"/>
                    <a:lumOff val="25000"/>
                  </a:schemeClr>
                </a:solidFill>
                <a:effectLst/>
                <a:uLnTx/>
                <a:uFillTx/>
                <a:latin typeface="Calibri"/>
                <a:ea typeface="+mn-ea"/>
                <a:cs typeface="+mn-cs"/>
              </a:rPr>
              <a:t>on a wide range of important issues for the film, TV, and streaming industry, which supports more than 2.7 million American jobs, boosts more than 240,000 businesses in cities and small towns across the country, and delivers over $242 billion in wages to our workforce each year.” New tax </a:t>
            </a:r>
            <a:r>
              <a:rPr lang="en-GB" sz="1100" dirty="0">
                <a:solidFill>
                  <a:schemeClr val="tx1">
                    <a:lumMod val="75000"/>
                    <a:lumOff val="25000"/>
                  </a:schemeClr>
                </a:solidFill>
                <a:latin typeface="Calibri"/>
              </a:rPr>
              <a:t>incentives</a:t>
            </a:r>
            <a:r>
              <a:rPr kumimoji="0" lang="en-GB" sz="1100" i="0" u="none" strike="noStrike" kern="1200" cap="none" spc="0" normalizeH="0" baseline="0" noProof="0" dirty="0">
                <a:ln>
                  <a:noFill/>
                </a:ln>
                <a:solidFill>
                  <a:schemeClr val="tx1">
                    <a:lumMod val="75000"/>
                    <a:lumOff val="25000"/>
                  </a:schemeClr>
                </a:solidFill>
                <a:effectLst/>
                <a:uLnTx/>
                <a:uFillTx/>
                <a:latin typeface="Calibri"/>
                <a:ea typeface="+mn-ea"/>
                <a:cs typeface="+mn-cs"/>
              </a:rPr>
              <a:t>, dollar movements, tariffs, and general international relations are all factors that will impact film and TV production and export.</a:t>
            </a:r>
            <a:endParaRPr lang="en-GB" sz="1100" i="0" u="none" strike="noStrike" kern="1200" cap="none" spc="0" normalizeH="0" baseline="0" noProof="0" dirty="0">
              <a:ln>
                <a:noFill/>
              </a:ln>
              <a:solidFill>
                <a:schemeClr val="tx1">
                  <a:lumMod val="75000"/>
                  <a:lumOff val="25000"/>
                </a:schemeClr>
              </a:solidFill>
              <a:effectLst/>
              <a:uLnTx/>
              <a:uFillTx/>
              <a:latin typeface="Calibri"/>
              <a:cs typeface="Calibri"/>
            </a:endParaRPr>
          </a:p>
        </p:txBody>
      </p:sp>
      <p:sp>
        <p:nvSpPr>
          <p:cNvPr id="18" name="Rectangle 17">
            <a:extLst>
              <a:ext uri="{FF2B5EF4-FFF2-40B4-BE49-F238E27FC236}">
                <a16:creationId xmlns:a16="http://schemas.microsoft.com/office/drawing/2014/main" id="{E6EF983E-8645-8CD5-FEA6-8B498647D23D}"/>
              </a:ext>
            </a:extLst>
          </p:cNvPr>
          <p:cNvSpPr/>
          <p:nvPr/>
        </p:nvSpPr>
        <p:spPr>
          <a:xfrm>
            <a:off x="6364392" y="3083559"/>
            <a:ext cx="5329861" cy="1442607"/>
          </a:xfrm>
          <a:prstGeom prst="rect">
            <a:avLst/>
          </a:prstGeom>
          <a:solidFill>
            <a:schemeClr val="accent6">
              <a:lumMod val="20000"/>
              <a:lumOff val="80000"/>
            </a:schemeClr>
          </a:solidFill>
          <a:ln>
            <a:noFill/>
          </a:ln>
        </p:spPr>
        <p:txBody>
          <a:bodyPr lIns="91440" tIns="45720" rIns="91440" bIns="45720" rtlCol="0" anchor="ctr">
            <a:noAutofit/>
          </a:bodyPr>
          <a:lstStyle/>
          <a:p>
            <a:r>
              <a:rPr lang="en-GB" sz="1100" dirty="0">
                <a:solidFill>
                  <a:schemeClr val="accent6">
                    <a:lumMod val="50000"/>
                  </a:schemeClr>
                </a:solidFill>
              </a:rPr>
              <a:t>It is probable Trump’s American First strategy will benefit media giants as it did during his first presidency, lowering corporate taxes and rates on overseas income. Creating incentives for domestic production may not be a priority for Trump, but both a strong dollar and nationalistic incentives will influence production costs and decisions as to where to shoot, and with whom to partner and export. Such changes will not disrupt the sector completely but carry critical considerations for businesses.</a:t>
            </a:r>
          </a:p>
        </p:txBody>
      </p:sp>
      <p:sp>
        <p:nvSpPr>
          <p:cNvPr id="19" name="TextBox 18">
            <a:extLst>
              <a:ext uri="{FF2B5EF4-FFF2-40B4-BE49-F238E27FC236}">
                <a16:creationId xmlns:a16="http://schemas.microsoft.com/office/drawing/2014/main" id="{0A07A68D-F992-1FD0-3351-960C223EF889}"/>
              </a:ext>
            </a:extLst>
          </p:cNvPr>
          <p:cNvSpPr txBox="1"/>
          <p:nvPr/>
        </p:nvSpPr>
        <p:spPr>
          <a:xfrm>
            <a:off x="6600081" y="4697193"/>
            <a:ext cx="4881146" cy="430887"/>
          </a:xfrm>
          <a:prstGeom prst="rect">
            <a:avLst/>
          </a:prstGeom>
        </p:spPr>
        <p:txBody>
          <a:bodyPr wrap="square" rtlCol="0">
            <a:spAutoFit/>
          </a:bodyPr>
          <a:lstStyle/>
          <a:p>
            <a:pPr marR="0" algn="ctr" defTabSz="914400" rtl="0" eaLnBrk="0" fontAlgn="base" latinLnBrk="0" hangingPunct="0">
              <a:spcAft>
                <a:spcPct val="0"/>
              </a:spcAft>
              <a:buClr>
                <a:schemeClr val="accent5"/>
              </a:buClr>
              <a:buSzPct val="115000"/>
              <a:tabLst/>
            </a:pPr>
            <a:r>
              <a:rPr lang="en-GB" sz="1100" b="1" dirty="0">
                <a:solidFill>
                  <a:schemeClr val="tx1">
                    <a:lumMod val="65000"/>
                    <a:lumOff val="35000"/>
                  </a:schemeClr>
                </a:solidFill>
                <a:latin typeface="+mj-lt"/>
                <a:cs typeface="Rubik Light" panose="02000604000000020004" pitchFamily="2" charset="-79"/>
              </a:rPr>
              <a:t>Comcast and Disney were the media players to benefit the most from Trump’s first presidency. Cost savings from 2018-2021:</a:t>
            </a:r>
            <a:endParaRPr lang="en-US" sz="1100" b="1" dirty="0">
              <a:solidFill>
                <a:schemeClr val="tx1">
                  <a:lumMod val="65000"/>
                  <a:lumOff val="35000"/>
                </a:schemeClr>
              </a:solidFill>
              <a:latin typeface="+mj-lt"/>
              <a:cs typeface="Rubik Light" panose="02000604000000020004" pitchFamily="2" charset="-79"/>
            </a:endParaRPr>
          </a:p>
        </p:txBody>
      </p:sp>
      <p:sp>
        <p:nvSpPr>
          <p:cNvPr id="5" name="Rectangle 4">
            <a:extLst>
              <a:ext uri="{FF2B5EF4-FFF2-40B4-BE49-F238E27FC236}">
                <a16:creationId xmlns:a16="http://schemas.microsoft.com/office/drawing/2014/main" id="{7BE5E14C-815C-B1F4-9B38-C17E79A98263}"/>
              </a:ext>
            </a:extLst>
          </p:cNvPr>
          <p:cNvSpPr/>
          <p:nvPr/>
        </p:nvSpPr>
        <p:spPr>
          <a:xfrm>
            <a:off x="568408" y="5294933"/>
            <a:ext cx="2733591" cy="1216715"/>
          </a:xfrm>
          <a:prstGeom prst="rect">
            <a:avLst/>
          </a:prstGeom>
          <a:solidFill>
            <a:schemeClr val="accent4">
              <a:lumMod val="20000"/>
              <a:lumOff val="80000"/>
            </a:schemeClr>
          </a:solidFill>
          <a:ln>
            <a:noFill/>
          </a:ln>
        </p:spPr>
        <p:txBody>
          <a:bodyPr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dirty="0">
                <a:ln>
                  <a:noFill/>
                </a:ln>
                <a:solidFill>
                  <a:schemeClr val="accent5"/>
                </a:solidFill>
                <a:effectLst/>
                <a:uLnTx/>
                <a:uFillTx/>
                <a:latin typeface="IBM Plex Sans" panose="020B0503050203000203" pitchFamily="34" charset="0"/>
                <a:ea typeface="+mn-ea"/>
                <a:cs typeface="+mn-cs"/>
              </a:rPr>
              <a:t>Scenario 2: S</a:t>
            </a:r>
            <a:r>
              <a:rPr lang="en-GB" sz="1100" b="1" dirty="0">
                <a:solidFill>
                  <a:schemeClr val="accent5"/>
                </a:solidFill>
                <a:latin typeface="IBM Plex Sans" panose="020B0503050203000203" pitchFamily="34" charset="0"/>
              </a:rPr>
              <a:t>hooting overseas could become more </a:t>
            </a:r>
            <a:r>
              <a:rPr lang="en-GB" sz="1100" b="1" dirty="0" err="1">
                <a:solidFill>
                  <a:schemeClr val="accent5"/>
                </a:solidFill>
                <a:latin typeface="IBM Plex Sans" panose="020B0503050203000203" pitchFamily="34" charset="0"/>
              </a:rPr>
              <a:t>favorable</a:t>
            </a:r>
            <a:endParaRPr lang="en-GB" sz="1100" b="1" dirty="0">
              <a:solidFill>
                <a:schemeClr val="accent5"/>
              </a:solidFill>
              <a:latin typeface="IBM Plex Sans" panose="020B050305020300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accent5"/>
                </a:solidFill>
                <a:latin typeface="+mj-lt"/>
              </a:rPr>
              <a:t>A strong dollar against the pound and the euro could strengthen the appeal of the UK and Europe as cost-effective locations to shoot.</a:t>
            </a:r>
          </a:p>
        </p:txBody>
      </p:sp>
      <p:pic>
        <p:nvPicPr>
          <p:cNvPr id="2050" name="Picture 2" descr="The Walt Disney Company: The Walt Disney Company Kicks Off Global  Celebration Honoring 90 Years of Donald Duck - MoneyController (ID 2327513)">
            <a:extLst>
              <a:ext uri="{FF2B5EF4-FFF2-40B4-BE49-F238E27FC236}">
                <a16:creationId xmlns:a16="http://schemas.microsoft.com/office/drawing/2014/main" id="{4ACE9D88-4B5D-F297-1F9B-647424BF9AAE}"/>
              </a:ext>
            </a:extLst>
          </p:cNvPr>
          <p:cNvPicPr>
            <a:picLocks noChangeAspect="1" noChangeArrowheads="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4157" r="10928"/>
          <a:stretch/>
        </p:blipFill>
        <p:spPr bwMode="auto">
          <a:xfrm>
            <a:off x="9077913" y="5325973"/>
            <a:ext cx="872510" cy="6120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List of assets owned by Comcast - Wikipedia">
            <a:extLst>
              <a:ext uri="{FF2B5EF4-FFF2-40B4-BE49-F238E27FC236}">
                <a16:creationId xmlns:a16="http://schemas.microsoft.com/office/drawing/2014/main" id="{BBC46EFD-1C26-D59B-E573-CCD69AC4FA5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255702" y="5397973"/>
            <a:ext cx="1162733" cy="468000"/>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09BDE944-CFCF-B884-0577-DF77EA832F6F}"/>
              </a:ext>
            </a:extLst>
          </p:cNvPr>
          <p:cNvSpPr txBox="1"/>
          <p:nvPr/>
        </p:nvSpPr>
        <p:spPr>
          <a:xfrm>
            <a:off x="10400812" y="5952946"/>
            <a:ext cx="872510" cy="369332"/>
          </a:xfrm>
          <a:prstGeom prst="rect">
            <a:avLst/>
          </a:prstGeom>
          <a:noFill/>
        </p:spPr>
        <p:txBody>
          <a:bodyPr wrap="square">
            <a:spAutoFit/>
          </a:bodyPr>
          <a:lstStyle/>
          <a:p>
            <a:pPr algn="ctr"/>
            <a:r>
              <a:rPr lang="en-GB" sz="1800" b="1">
                <a:solidFill>
                  <a:schemeClr val="accent4"/>
                </a:solidFill>
                <a:latin typeface="+mj-lt"/>
                <a:cs typeface="Rubik Light" panose="02000604000000020004" pitchFamily="2" charset="-79"/>
              </a:rPr>
              <a:t>$6.6bn</a:t>
            </a:r>
            <a:endParaRPr lang="en-US">
              <a:solidFill>
                <a:schemeClr val="accent4"/>
              </a:solidFill>
            </a:endParaRPr>
          </a:p>
        </p:txBody>
      </p:sp>
      <p:sp>
        <p:nvSpPr>
          <p:cNvPr id="11" name="TextBox 10">
            <a:extLst>
              <a:ext uri="{FF2B5EF4-FFF2-40B4-BE49-F238E27FC236}">
                <a16:creationId xmlns:a16="http://schemas.microsoft.com/office/drawing/2014/main" id="{9D4BC73B-4091-CFB5-6D22-EF55FD15E1B9}"/>
              </a:ext>
            </a:extLst>
          </p:cNvPr>
          <p:cNvSpPr txBox="1"/>
          <p:nvPr/>
        </p:nvSpPr>
        <p:spPr>
          <a:xfrm>
            <a:off x="9081596" y="5952946"/>
            <a:ext cx="865143" cy="369332"/>
          </a:xfrm>
          <a:prstGeom prst="rect">
            <a:avLst/>
          </a:prstGeom>
          <a:noFill/>
        </p:spPr>
        <p:txBody>
          <a:bodyPr wrap="square">
            <a:spAutoFit/>
          </a:bodyPr>
          <a:lstStyle/>
          <a:p>
            <a:r>
              <a:rPr lang="en-GB" sz="1800" b="1">
                <a:solidFill>
                  <a:schemeClr val="accent4"/>
                </a:solidFill>
                <a:latin typeface="+mj-lt"/>
                <a:cs typeface="Rubik Light" panose="02000604000000020004" pitchFamily="2" charset="-79"/>
              </a:rPr>
              <a:t>$6.1bn</a:t>
            </a:r>
            <a:endParaRPr lang="en-US">
              <a:solidFill>
                <a:schemeClr val="accent4"/>
              </a:solidFill>
            </a:endParaRPr>
          </a:p>
        </p:txBody>
      </p:sp>
      <p:sp>
        <p:nvSpPr>
          <p:cNvPr id="12" name="Rectangle 11">
            <a:extLst>
              <a:ext uri="{FF2B5EF4-FFF2-40B4-BE49-F238E27FC236}">
                <a16:creationId xmlns:a16="http://schemas.microsoft.com/office/drawing/2014/main" id="{4D407791-2FCE-618F-789B-02AB4D571FA5}"/>
              </a:ext>
            </a:extLst>
          </p:cNvPr>
          <p:cNvSpPr/>
          <p:nvPr/>
        </p:nvSpPr>
        <p:spPr>
          <a:xfrm>
            <a:off x="3430719" y="3083559"/>
            <a:ext cx="2733591" cy="2157307"/>
          </a:xfrm>
          <a:prstGeom prst="rect">
            <a:avLst/>
          </a:prstGeom>
          <a:solidFill>
            <a:schemeClr val="accent3">
              <a:lumMod val="20000"/>
              <a:lumOff val="80000"/>
            </a:schemeClr>
          </a:solidFill>
          <a:ln>
            <a:noFill/>
          </a:ln>
        </p:spPr>
        <p:txBody>
          <a:bodyPr lIns="91440" tIns="45720" rIns="91440" bIns="45720" rtlCol="0" anchor="ctr">
            <a:noAutofit/>
          </a:bodyPr>
          <a:lstStyle/>
          <a:p>
            <a:pPr>
              <a:defRPr/>
            </a:pPr>
            <a:r>
              <a:rPr kumimoji="0" lang="en-GB" sz="1100" b="1" i="0" u="none" strike="noStrike" kern="1200" cap="none" spc="0" normalizeH="0" baseline="0" noProof="0" dirty="0">
                <a:ln>
                  <a:noFill/>
                </a:ln>
                <a:solidFill>
                  <a:srgbClr val="36C3FF"/>
                </a:solidFill>
                <a:effectLst/>
                <a:uLnTx/>
                <a:uFillTx/>
                <a:latin typeface="IBM Plex Sans"/>
              </a:rPr>
              <a:t>China: Starting a </a:t>
            </a:r>
            <a:r>
              <a:rPr lang="en-GB" sz="1100" b="1" dirty="0">
                <a:solidFill>
                  <a:srgbClr val="36C3FF"/>
                </a:solidFill>
                <a:latin typeface="IBM Plex Sans"/>
              </a:rPr>
              <a:t>trade war</a:t>
            </a:r>
            <a:r>
              <a:rPr kumimoji="0" lang="en-GB" sz="1100" b="1" i="0" u="none" strike="noStrike" kern="1200" cap="none" spc="0" normalizeH="0" baseline="0" noProof="0" dirty="0">
                <a:ln>
                  <a:noFill/>
                </a:ln>
                <a:solidFill>
                  <a:srgbClr val="36C3FF"/>
                </a:solidFill>
                <a:effectLst/>
                <a:uLnTx/>
                <a:uFillTx/>
                <a:latin typeface="IBM Plex Sans"/>
              </a:rPr>
              <a:t>?</a:t>
            </a:r>
          </a:p>
          <a:p>
            <a:pPr>
              <a:defRPr/>
            </a:pPr>
            <a:r>
              <a:rPr lang="en-GB" sz="1100" dirty="0">
                <a:solidFill>
                  <a:srgbClr val="36C3FF">
                    <a:lumMod val="50000"/>
                  </a:srgbClr>
                </a:solidFill>
                <a:latin typeface="+mj-lt"/>
              </a:rPr>
              <a:t>Trump's campaign wants to raise tariffs to 60% on China-made products, which could provoke unwanted responses and block US imports to China, impacting the global level of engagement towards US productions. China is currently a big market for US blockbusters. Trump’s campaign pledges taxes of 10-20% on all foreign goods, likely affecting businesses and prices worldwide.</a:t>
            </a:r>
          </a:p>
        </p:txBody>
      </p:sp>
      <p:sp>
        <p:nvSpPr>
          <p:cNvPr id="14" name="Rectangle 13">
            <a:extLst>
              <a:ext uri="{FF2B5EF4-FFF2-40B4-BE49-F238E27FC236}">
                <a16:creationId xmlns:a16="http://schemas.microsoft.com/office/drawing/2014/main" id="{5654BAD2-E6D5-DD42-1B82-38216AB8CBD3}"/>
              </a:ext>
            </a:extLst>
          </p:cNvPr>
          <p:cNvSpPr/>
          <p:nvPr/>
        </p:nvSpPr>
        <p:spPr>
          <a:xfrm>
            <a:off x="568408" y="2555735"/>
            <a:ext cx="2733591" cy="431886"/>
          </a:xfrm>
          <a:prstGeom prst="rect">
            <a:avLst/>
          </a:prstGeom>
          <a:solidFill>
            <a:schemeClr val="bg1">
              <a:lumMod val="95000"/>
            </a:schemeClr>
          </a:solidFill>
          <a:ln>
            <a:noFill/>
          </a:ln>
        </p:spPr>
        <p:txBody>
          <a:bodyPr rtlCol="0" anchor="ctr">
            <a:noAutofit/>
          </a:bodyPr>
          <a:lstStyle/>
          <a:p>
            <a:pPr algn="ctr"/>
            <a:r>
              <a:rPr lang="en-GB" sz="1400" b="1" dirty="0">
                <a:solidFill>
                  <a:schemeClr val="tx1">
                    <a:lumMod val="65000"/>
                    <a:lumOff val="35000"/>
                  </a:schemeClr>
                </a:solidFill>
              </a:rPr>
              <a:t>Production Costs:</a:t>
            </a:r>
            <a:endParaRPr lang="en-US" sz="1400" b="1" dirty="0">
              <a:solidFill>
                <a:schemeClr val="tx1">
                  <a:lumMod val="65000"/>
                  <a:lumOff val="35000"/>
                </a:schemeClr>
              </a:solidFill>
            </a:endParaRPr>
          </a:p>
        </p:txBody>
      </p:sp>
      <p:sp>
        <p:nvSpPr>
          <p:cNvPr id="17" name="Rectangle 16">
            <a:extLst>
              <a:ext uri="{FF2B5EF4-FFF2-40B4-BE49-F238E27FC236}">
                <a16:creationId xmlns:a16="http://schemas.microsoft.com/office/drawing/2014/main" id="{ECC3B5E6-5492-E415-85F9-BC33F419D07A}"/>
              </a:ext>
            </a:extLst>
          </p:cNvPr>
          <p:cNvSpPr/>
          <p:nvPr/>
        </p:nvSpPr>
        <p:spPr>
          <a:xfrm>
            <a:off x="3430719" y="2555735"/>
            <a:ext cx="2733592" cy="431886"/>
          </a:xfrm>
          <a:prstGeom prst="rect">
            <a:avLst/>
          </a:prstGeom>
          <a:solidFill>
            <a:schemeClr val="bg1">
              <a:lumMod val="95000"/>
            </a:schemeClr>
          </a:solidFill>
          <a:ln>
            <a:noFill/>
          </a:ln>
        </p:spPr>
        <p:txBody>
          <a:bodyPr rtlCol="0" anchor="ctr">
            <a:noAutofit/>
          </a:bodyPr>
          <a:lstStyle/>
          <a:p>
            <a:pPr algn="ctr"/>
            <a:r>
              <a:rPr lang="en-GB" sz="1400" b="1" dirty="0">
                <a:solidFill>
                  <a:schemeClr val="tx1">
                    <a:lumMod val="65000"/>
                    <a:lumOff val="35000"/>
                  </a:schemeClr>
                </a:solidFill>
              </a:rPr>
              <a:t>International Relations:</a:t>
            </a:r>
            <a:endParaRPr lang="en-US" sz="1400" b="1" dirty="0">
              <a:solidFill>
                <a:schemeClr val="tx1">
                  <a:lumMod val="65000"/>
                  <a:lumOff val="35000"/>
                </a:schemeClr>
              </a:solidFill>
            </a:endParaRPr>
          </a:p>
        </p:txBody>
      </p:sp>
      <p:sp>
        <p:nvSpPr>
          <p:cNvPr id="20" name="Rectangle 19">
            <a:extLst>
              <a:ext uri="{FF2B5EF4-FFF2-40B4-BE49-F238E27FC236}">
                <a16:creationId xmlns:a16="http://schemas.microsoft.com/office/drawing/2014/main" id="{E8C27E24-CDF1-1817-D586-EEC629C9321F}"/>
              </a:ext>
            </a:extLst>
          </p:cNvPr>
          <p:cNvSpPr/>
          <p:nvPr/>
        </p:nvSpPr>
        <p:spPr>
          <a:xfrm>
            <a:off x="3430719" y="5298646"/>
            <a:ext cx="2733591" cy="1198372"/>
          </a:xfrm>
          <a:prstGeom prst="rect">
            <a:avLst/>
          </a:prstGeom>
          <a:solidFill>
            <a:schemeClr val="accent3">
              <a:lumMod val="20000"/>
              <a:lumOff val="80000"/>
            </a:schemeClr>
          </a:solidFill>
          <a:ln>
            <a:noFill/>
          </a:ln>
        </p:spPr>
        <p:txBody>
          <a:bodyPr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dirty="0">
                <a:ln>
                  <a:noFill/>
                </a:ln>
                <a:solidFill>
                  <a:srgbClr val="36C3FF">
                    <a:lumMod val="50000"/>
                  </a:srgbClr>
                </a:solidFill>
                <a:effectLst/>
                <a:uLnTx/>
                <a:uFillTx/>
                <a:latin typeface="IBM Plex Sans" panose="020B0503050203000203" pitchFamily="34" charset="0"/>
                <a:ea typeface="+mn-ea"/>
                <a:cs typeface="+mn-cs"/>
              </a:rPr>
              <a:t>Russia: Re-opening the market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i="0" u="none" strike="noStrike" kern="1200" cap="none" spc="0" normalizeH="0" baseline="0" noProof="0" dirty="0">
                <a:ln>
                  <a:noFill/>
                </a:ln>
                <a:solidFill>
                  <a:srgbClr val="36C3FF">
                    <a:lumMod val="50000"/>
                  </a:srgbClr>
                </a:solidFill>
                <a:effectLst/>
                <a:uLnTx/>
                <a:uFillTx/>
                <a:latin typeface="+mj-lt"/>
                <a:ea typeface="+mn-ea"/>
                <a:cs typeface="+mn-cs"/>
              </a:rPr>
              <a:t>Since the war with Ukraine, most US studios pulled out of Russia</a:t>
            </a:r>
            <a:r>
              <a:rPr lang="en-GB" sz="1100" dirty="0">
                <a:solidFill>
                  <a:srgbClr val="36C3FF">
                    <a:lumMod val="50000"/>
                  </a:srgbClr>
                </a:solidFill>
                <a:latin typeface="+mj-lt"/>
              </a:rPr>
              <a:t>. The situation could change under the Trump government, potentially re-opening a huge market for US and international films.</a:t>
            </a:r>
            <a:endParaRPr kumimoji="0" lang="en-GB" sz="1100" i="0" u="none" strike="noStrike" kern="1200" cap="none" spc="0" normalizeH="0" baseline="0" noProof="0" dirty="0">
              <a:ln>
                <a:noFill/>
              </a:ln>
              <a:solidFill>
                <a:srgbClr val="36C3FF">
                  <a:lumMod val="50000"/>
                </a:srgbClr>
              </a:solidFill>
              <a:effectLst/>
              <a:uLnTx/>
              <a:uFillTx/>
              <a:latin typeface="+mj-lt"/>
              <a:ea typeface="+mn-ea"/>
              <a:cs typeface="+mn-cs"/>
            </a:endParaRPr>
          </a:p>
        </p:txBody>
      </p:sp>
      <p:sp>
        <p:nvSpPr>
          <p:cNvPr id="21" name="Rectangle 20">
            <a:extLst>
              <a:ext uri="{FF2B5EF4-FFF2-40B4-BE49-F238E27FC236}">
                <a16:creationId xmlns:a16="http://schemas.microsoft.com/office/drawing/2014/main" id="{4976001B-E9E3-559C-0609-B275AFA285CF}"/>
              </a:ext>
            </a:extLst>
          </p:cNvPr>
          <p:cNvSpPr/>
          <p:nvPr/>
        </p:nvSpPr>
        <p:spPr>
          <a:xfrm>
            <a:off x="6364393" y="2555735"/>
            <a:ext cx="1979802" cy="432991"/>
          </a:xfrm>
          <a:prstGeom prst="rect">
            <a:avLst/>
          </a:prstGeom>
          <a:solidFill>
            <a:schemeClr val="bg1">
              <a:lumMod val="95000"/>
            </a:schemeClr>
          </a:solidFill>
          <a:ln>
            <a:noFill/>
          </a:ln>
        </p:spPr>
        <p:txBody>
          <a:bodyPr rtlCol="0" anchor="ctr">
            <a:noAutofit/>
          </a:bodyPr>
          <a:lstStyle/>
          <a:p>
            <a:pPr algn="ctr"/>
            <a:r>
              <a:rPr lang="en-GB" sz="1400" b="1">
                <a:solidFill>
                  <a:schemeClr val="tx1">
                    <a:lumMod val="65000"/>
                    <a:lumOff val="35000"/>
                  </a:schemeClr>
                </a:solidFill>
              </a:rPr>
              <a:t>Impact Assessment:</a:t>
            </a:r>
            <a:endParaRPr lang="en-US" sz="1400" b="1">
              <a:solidFill>
                <a:schemeClr val="tx1">
                  <a:lumMod val="65000"/>
                  <a:lumOff val="35000"/>
                </a:schemeClr>
              </a:solidFill>
            </a:endParaRPr>
          </a:p>
        </p:txBody>
      </p:sp>
      <p:sp>
        <p:nvSpPr>
          <p:cNvPr id="22" name="Rectangle 21">
            <a:extLst>
              <a:ext uri="{FF2B5EF4-FFF2-40B4-BE49-F238E27FC236}">
                <a16:creationId xmlns:a16="http://schemas.microsoft.com/office/drawing/2014/main" id="{91414CBB-8CA7-D685-6263-2D60E2AA39E5}"/>
              </a:ext>
            </a:extLst>
          </p:cNvPr>
          <p:cNvSpPr/>
          <p:nvPr/>
        </p:nvSpPr>
        <p:spPr>
          <a:xfrm>
            <a:off x="8513233" y="2554630"/>
            <a:ext cx="2018192" cy="432991"/>
          </a:xfrm>
          <a:prstGeom prst="rect">
            <a:avLst/>
          </a:prstGeom>
          <a:solidFill>
            <a:schemeClr val="accent6">
              <a:lumMod val="20000"/>
              <a:lumOff val="80000"/>
            </a:schemeClr>
          </a:solidFill>
          <a:ln>
            <a:noFill/>
          </a:ln>
        </p:spPr>
        <p:txBody>
          <a:bodyPr rtlCol="0" anchor="ctr">
            <a:noAutofit/>
          </a:bodyPr>
          <a:lstStyle/>
          <a:p>
            <a:pPr algn="ctr"/>
            <a:r>
              <a:rPr lang="en-GB" sz="1400" b="1">
                <a:solidFill>
                  <a:schemeClr val="accent6">
                    <a:lumMod val="50000"/>
                  </a:schemeClr>
                </a:solidFill>
              </a:rPr>
              <a:t>Medium</a:t>
            </a:r>
            <a:endParaRPr lang="en-GB" sz="1050" b="1">
              <a:solidFill>
                <a:schemeClr val="accent6">
                  <a:lumMod val="50000"/>
                </a:schemeClr>
              </a:solidFill>
            </a:endParaRPr>
          </a:p>
        </p:txBody>
      </p:sp>
      <p:pic>
        <p:nvPicPr>
          <p:cNvPr id="2054" name="Picture 6" descr="Meta logo and the history of the business | LogoMyWay">
            <a:extLst>
              <a:ext uri="{FF2B5EF4-FFF2-40B4-BE49-F238E27FC236}">
                <a16:creationId xmlns:a16="http://schemas.microsoft.com/office/drawing/2014/main" id="{071339F5-7DD8-82FE-430C-B8FE7059CCC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60635" y="5325973"/>
            <a:ext cx="635799" cy="612000"/>
          </a:xfrm>
          <a:prstGeom prst="rect">
            <a:avLst/>
          </a:prstGeom>
          <a:noFill/>
          <a:extLst>
            <a:ext uri="{909E8E84-426E-40DD-AFC4-6F175D3DCCD1}">
              <a14:hiddenFill xmlns:a14="http://schemas.microsoft.com/office/drawing/2010/main">
                <a:solidFill>
                  <a:srgbClr val="FFFFFF"/>
                </a:solidFill>
              </a14:hiddenFill>
            </a:ext>
          </a:extLst>
        </p:spPr>
      </p:pic>
      <p:sp>
        <p:nvSpPr>
          <p:cNvPr id="23" name="TextBox 22">
            <a:extLst>
              <a:ext uri="{FF2B5EF4-FFF2-40B4-BE49-F238E27FC236}">
                <a16:creationId xmlns:a16="http://schemas.microsoft.com/office/drawing/2014/main" id="{37E959F6-6E65-D720-2963-6E58AA76510D}"/>
              </a:ext>
            </a:extLst>
          </p:cNvPr>
          <p:cNvSpPr txBox="1"/>
          <p:nvPr/>
        </p:nvSpPr>
        <p:spPr>
          <a:xfrm>
            <a:off x="8084648" y="5952946"/>
            <a:ext cx="669772" cy="369332"/>
          </a:xfrm>
          <a:prstGeom prst="rect">
            <a:avLst/>
          </a:prstGeom>
          <a:noFill/>
        </p:spPr>
        <p:txBody>
          <a:bodyPr wrap="square">
            <a:spAutoFit/>
          </a:bodyPr>
          <a:lstStyle/>
          <a:p>
            <a:r>
              <a:rPr lang="en-GB" sz="1800" b="1">
                <a:solidFill>
                  <a:schemeClr val="accent4"/>
                </a:solidFill>
                <a:latin typeface="+mj-lt"/>
                <a:cs typeface="Rubik Light" panose="02000604000000020004" pitchFamily="2" charset="-79"/>
              </a:rPr>
              <a:t>$8bn</a:t>
            </a:r>
            <a:endParaRPr lang="en-US">
              <a:solidFill>
                <a:schemeClr val="accent4"/>
              </a:solidFill>
            </a:endParaRPr>
          </a:p>
        </p:txBody>
      </p:sp>
      <p:pic>
        <p:nvPicPr>
          <p:cNvPr id="2056" name="Picture 8">
            <a:extLst>
              <a:ext uri="{FF2B5EF4-FFF2-40B4-BE49-F238E27FC236}">
                <a16:creationId xmlns:a16="http://schemas.microsoft.com/office/drawing/2014/main" id="{BF9BEE09-90E5-0F14-BE7B-B5FDF12ACAE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66113" y="5397973"/>
            <a:ext cx="1136843" cy="468000"/>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7D72A263-25E9-FF42-9470-2BF5CA9F0E9B}"/>
              </a:ext>
            </a:extLst>
          </p:cNvPr>
          <p:cNvSpPr txBox="1"/>
          <p:nvPr/>
        </p:nvSpPr>
        <p:spPr>
          <a:xfrm>
            <a:off x="6735993" y="5952946"/>
            <a:ext cx="843731" cy="369332"/>
          </a:xfrm>
          <a:prstGeom prst="rect">
            <a:avLst/>
          </a:prstGeom>
          <a:noFill/>
        </p:spPr>
        <p:txBody>
          <a:bodyPr wrap="square">
            <a:spAutoFit/>
          </a:bodyPr>
          <a:lstStyle/>
          <a:p>
            <a:r>
              <a:rPr lang="en-GB" sz="1800" b="1">
                <a:solidFill>
                  <a:schemeClr val="accent4"/>
                </a:solidFill>
                <a:latin typeface="+mj-lt"/>
                <a:cs typeface="Rubik Light" panose="02000604000000020004" pitchFamily="2" charset="-79"/>
              </a:rPr>
              <a:t>$8.2bn</a:t>
            </a:r>
            <a:endParaRPr lang="en-US">
              <a:solidFill>
                <a:schemeClr val="accent4"/>
              </a:solidFill>
            </a:endParaRPr>
          </a:p>
        </p:txBody>
      </p:sp>
      <p:pic>
        <p:nvPicPr>
          <p:cNvPr id="2058" name="Picture 10" descr="Download Btc Logo, Bitcoin Logo, Bitcoin. Royalty-Free Vector Graphic -  Pixabay">
            <a:extLst>
              <a:ext uri="{FF2B5EF4-FFF2-40B4-BE49-F238E27FC236}">
                <a16:creationId xmlns:a16="http://schemas.microsoft.com/office/drawing/2014/main" id="{E889A306-A565-D92C-8B8B-EABAE091D7AE}"/>
              </a:ext>
            </a:extLst>
          </p:cNvPr>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034021" y="757260"/>
            <a:ext cx="1167638" cy="1167638"/>
          </a:xfrm>
          <a:prstGeom prst="rect">
            <a:avLst/>
          </a:prstGeom>
          <a:noFill/>
          <a:extLst>
            <a:ext uri="{909E8E84-426E-40DD-AFC4-6F175D3DCCD1}">
              <a14:hiddenFill xmlns:a14="http://schemas.microsoft.com/office/drawing/2010/main">
                <a:solidFill>
                  <a:srgbClr val="FFFFFF"/>
                </a:solidFill>
              </a14:hiddenFill>
            </a:ext>
          </a:extLst>
        </p:spPr>
      </p:pic>
      <p:sp>
        <p:nvSpPr>
          <p:cNvPr id="25" name="TextBox 24">
            <a:extLst>
              <a:ext uri="{FF2B5EF4-FFF2-40B4-BE49-F238E27FC236}">
                <a16:creationId xmlns:a16="http://schemas.microsoft.com/office/drawing/2014/main" id="{9B96A201-8C35-9E3A-7327-89061F6335FB}"/>
              </a:ext>
            </a:extLst>
          </p:cNvPr>
          <p:cNvSpPr txBox="1"/>
          <p:nvPr/>
        </p:nvSpPr>
        <p:spPr>
          <a:xfrm>
            <a:off x="9376186" y="1659927"/>
            <a:ext cx="2267876" cy="769441"/>
          </a:xfrm>
          <a:prstGeom prst="rect">
            <a:avLst/>
          </a:prstGeom>
        </p:spPr>
        <p:txBody>
          <a:bodyPr wrap="square" rtlCol="0">
            <a:spAutoFit/>
          </a:bodyPr>
          <a:lstStyle/>
          <a:p>
            <a:pPr marR="0" algn="ctr" defTabSz="914400" rtl="0" eaLnBrk="0" fontAlgn="base" latinLnBrk="0" hangingPunct="0">
              <a:spcAft>
                <a:spcPct val="0"/>
              </a:spcAft>
              <a:buClr>
                <a:schemeClr val="accent5"/>
              </a:buClr>
              <a:buSzPct val="115000"/>
              <a:tabLst/>
            </a:pPr>
            <a:r>
              <a:rPr lang="en-GB" sz="1100" b="1" dirty="0">
                <a:solidFill>
                  <a:schemeClr val="tx1">
                    <a:lumMod val="65000"/>
                    <a:lumOff val="35000"/>
                  </a:schemeClr>
                </a:solidFill>
                <a:latin typeface="+mj-lt"/>
                <a:cs typeface="Rubik Light" panose="02000604000000020004" pitchFamily="2" charset="-79"/>
              </a:rPr>
              <a:t>Consideration</a:t>
            </a:r>
            <a:r>
              <a:rPr lang="en-GB" sz="1100" dirty="0">
                <a:solidFill>
                  <a:schemeClr val="tx1">
                    <a:lumMod val="65000"/>
                    <a:lumOff val="35000"/>
                  </a:schemeClr>
                </a:solidFill>
                <a:latin typeface="+mj-lt"/>
                <a:cs typeface="Rubik Light" panose="02000604000000020004" pitchFamily="2" charset="-79"/>
              </a:rPr>
              <a:t>: With the President being a crypto enthusiast, digital assets could offer an alternative source of funding to US films/TV.</a:t>
            </a:r>
            <a:endParaRPr lang="en-US" sz="1100" dirty="0">
              <a:solidFill>
                <a:schemeClr val="tx1">
                  <a:lumMod val="65000"/>
                  <a:lumOff val="35000"/>
                </a:schemeClr>
              </a:solidFill>
              <a:latin typeface="+mj-lt"/>
              <a:cs typeface="Rubik Light" panose="02000604000000020004" pitchFamily="2" charset="-79"/>
            </a:endParaRPr>
          </a:p>
        </p:txBody>
      </p:sp>
    </p:spTree>
    <p:extLst>
      <p:ext uri="{BB962C8B-B14F-4D97-AF65-F5344CB8AC3E}">
        <p14:creationId xmlns:p14="http://schemas.microsoft.com/office/powerpoint/2010/main" val="1735635341"/>
      </p:ext>
    </p:extLst>
  </p:cSld>
  <p:clrMapOvr>
    <a:masterClrMapping/>
  </p:clrMapOvr>
</p:sld>
</file>

<file path=ppt/theme/theme1.xml><?xml version="1.0" encoding="utf-8"?>
<a:theme xmlns:a="http://schemas.openxmlformats.org/drawingml/2006/main" name="1_Covers">
  <a:themeElements>
    <a:clrScheme name="GD blue">
      <a:dk1>
        <a:srgbClr val="000000"/>
      </a:dk1>
      <a:lt1>
        <a:srgbClr val="FFFFFF"/>
      </a:lt1>
      <a:dk2>
        <a:srgbClr val="000000"/>
      </a:dk2>
      <a:lt2>
        <a:srgbClr val="F3F5F6"/>
      </a:lt2>
      <a:accent1>
        <a:srgbClr val="352354"/>
      </a:accent1>
      <a:accent2>
        <a:srgbClr val="325DA3"/>
      </a:accent2>
      <a:accent3>
        <a:srgbClr val="2E7DDB"/>
      </a:accent3>
      <a:accent4>
        <a:srgbClr val="2C95E6"/>
      </a:accent4>
      <a:accent5>
        <a:srgbClr val="36C3FF"/>
      </a:accent5>
      <a:accent6>
        <a:srgbClr val="B4E8FF"/>
      </a:accent6>
      <a:hlink>
        <a:srgbClr val="0034EC"/>
      </a:hlink>
      <a:folHlink>
        <a:srgbClr val="96ADFF"/>
      </a:folHlink>
    </a:clrScheme>
    <a:fontScheme name="GlobalData">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Standard templates">
  <a:themeElements>
    <a:clrScheme name="Custom 2">
      <a:dk1>
        <a:sysClr val="windowText" lastClr="000000"/>
      </a:dk1>
      <a:lt1>
        <a:sysClr val="window" lastClr="FFFFFF"/>
      </a:lt1>
      <a:dk2>
        <a:srgbClr val="212745"/>
      </a:dk2>
      <a:lt2>
        <a:srgbClr val="B4DCFA"/>
      </a:lt2>
      <a:accent1>
        <a:srgbClr val="08216A"/>
      </a:accent1>
      <a:accent2>
        <a:srgbClr val="008AD2"/>
      </a:accent2>
      <a:accent3>
        <a:srgbClr val="36C3FF"/>
      </a:accent3>
      <a:accent4>
        <a:srgbClr val="72C191"/>
      </a:accent4>
      <a:accent5>
        <a:srgbClr val="3B826D"/>
      </a:accent5>
      <a:accent6>
        <a:srgbClr val="F2CB5E"/>
      </a:accent6>
      <a:hlink>
        <a:srgbClr val="E18742"/>
      </a:hlink>
      <a:folHlink>
        <a:srgbClr val="59A8D1"/>
      </a:folHlink>
    </a:clrScheme>
    <a:fontScheme name="GlobalData">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4">
            <a:lumMod val="75000"/>
          </a:schemeClr>
        </a:solidFill>
        <a:ln>
          <a:noFill/>
        </a:ln>
      </a:spPr>
      <a:bodyPr rtlCol="0" anchor="ctr">
        <a:noAutofit/>
      </a:bodyPr>
      <a:lstStyle>
        <a:defPPr algn="ctr">
          <a:defRPr sz="1400" smtClean="0">
            <a:solidFill>
              <a:schemeClr val="tx1">
                <a:lumMod val="65000"/>
                <a:lumOff val="35000"/>
              </a:schemeClr>
            </a:solidFill>
          </a:defRPr>
        </a:defPPr>
      </a:lstStyle>
    </a:spDef>
    <a:txDef>
      <a:spPr/>
      <a:bodyPr wrap="square" rtlCol="0">
        <a:spAutoFit/>
      </a:bodyPr>
      <a:lstStyle>
        <a:defPPr marR="0" algn="l" defTabSz="914400" rtl="0" eaLnBrk="0" fontAlgn="base" latinLnBrk="0" hangingPunct="0">
          <a:spcAft>
            <a:spcPct val="0"/>
          </a:spcAft>
          <a:buClr>
            <a:schemeClr val="accent5"/>
          </a:buClr>
          <a:buSzPct val="115000"/>
          <a:tabLst/>
          <a:defRPr sz="1400" dirty="0" smtClean="0">
            <a:solidFill>
              <a:schemeClr val="tx1">
                <a:lumMod val="65000"/>
                <a:lumOff val="35000"/>
              </a:schemeClr>
            </a:solidFill>
            <a:latin typeface="+mj-lt"/>
            <a:cs typeface="Rubik Light" panose="02000604000000020004" pitchFamily="2" charset="-79"/>
          </a:defRPr>
        </a:defPPr>
      </a:lstStyle>
    </a:tx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4CFAB5E2E064141840D6CB7C3EBA0B9" ma:contentTypeVersion="17" ma:contentTypeDescription="Create a new document." ma:contentTypeScope="" ma:versionID="8acf26f767ad77f8e550e6e08f75c518">
  <xsd:schema xmlns:xsd="http://www.w3.org/2001/XMLSchema" xmlns:xs="http://www.w3.org/2001/XMLSchema" xmlns:p="http://schemas.microsoft.com/office/2006/metadata/properties" xmlns:ns2="19015bc5-c624-40f4-80fb-9bb4f0d12fd9" xmlns:ns3="7bf87fbd-667e-4ad4-bdeb-ebdb23120270" targetNamespace="http://schemas.microsoft.com/office/2006/metadata/properties" ma:root="true" ma:fieldsID="1acc2d902d66d6f7d1c5350fd931d049" ns2:_="" ns3:_="">
    <xsd:import namespace="19015bc5-c624-40f4-80fb-9bb4f0d12fd9"/>
    <xsd:import namespace="7bf87fbd-667e-4ad4-bdeb-ebdb23120270"/>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DateTaken" minOccurs="0"/>
                <xsd:element ref="ns3:MediaLengthInSeconds" minOccurs="0"/>
                <xsd:element ref="ns3:lcf76f155ced4ddcb4097134ff3c332f" minOccurs="0"/>
                <xsd:element ref="ns2:TaxCatchAll" minOccurs="0"/>
                <xsd:element ref="ns3:MediaServiceOCR" minOccurs="0"/>
                <xsd:element ref="ns3:MediaServiceGenerationTime" minOccurs="0"/>
                <xsd:element ref="ns3:MediaServiceEventHashCode" minOccurs="0"/>
                <xsd:element ref="ns3:MediaServiceLocation"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9015bc5-c624-40f4-80fb-9bb4f0d12fd9" elementFormDefault="qualified">
    <xsd:import namespace="http://schemas.microsoft.com/office/2006/documentManagement/types"/>
    <xsd:import namespace="http://schemas.microsoft.com/office/infopath/2007/PartnerControls"/>
    <xsd:element name="SharedWithUsers" ma:index="8" nillable="true" ma:displayName="Shared With" ma:SearchPeopleOnly="false" ma:SharePointGroup="0" ma:internalName="SharedWithUsers" ma:readOnly="true" ma:showField="ImnNam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ed5c1078-47b3-4f67-88ef-e60167789750}" ma:internalName="TaxCatchAll" ma:showField="CatchAllData" ma:web="19015bc5-c624-40f4-80fb-9bb4f0d12fd9">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7bf87fbd-667e-4ad4-bdeb-ebdb23120270"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a5a0bbf5-8daf-4e96-8eff-5d929869141e" ma:termSetId="09814cd3-568e-fe90-9814-8d621ff8fb84" ma:anchorId="fba54fb3-c3e1-fe81-a776-ca4b69148c4d" ma:open="true" ma:isKeyword="false">
      <xsd:complexType>
        <xsd:sequence>
          <xsd:element ref="pc:Terms" minOccurs="0" maxOccurs="1"/>
        </xsd:sequence>
      </xsd:complex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Location" ma:index="20" nillable="true" ma:displayName="Location" ma:description="" ma:indexed="true" ma:internalName="MediaServiceLocation" ma:readOnly="true">
      <xsd:simpleType>
        <xsd:restriction base="dms:Text"/>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4" ma:displayName="Content Type"/>
        <xsd:element ref="dc:title" minOccurs="0"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19015bc5-c624-40f4-80fb-9bb4f0d12fd9" xsi:nil="true"/>
    <lcf76f155ced4ddcb4097134ff3c332f xmlns="7bf87fbd-667e-4ad4-bdeb-ebdb23120270">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99074BE-5731-49D9-B99E-7999E3D9B19B}">
  <ds:schemaRefs>
    <ds:schemaRef ds:uri="19015bc5-c624-40f4-80fb-9bb4f0d12fd9"/>
    <ds:schemaRef ds:uri="7bf87fbd-667e-4ad4-bdeb-ebdb2312027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2859DCA1-D684-4102-9C19-221BB8679078}">
  <ds:schemaRefs>
    <ds:schemaRef ds:uri="19015bc5-c624-40f4-80fb-9bb4f0d12fd9"/>
    <ds:schemaRef ds:uri="7bf87fbd-667e-4ad4-bdeb-ebdb23120270"/>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786A4825-594C-4C87-8BB3-EAFFC79DFE7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75</TotalTime>
  <Words>1537</Words>
  <Application>Microsoft Office PowerPoint</Application>
  <PresentationFormat>Widescreen</PresentationFormat>
  <Paragraphs>65</Paragraphs>
  <Slides>4</Slides>
  <Notes>2</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vt:i4>
      </vt:variant>
    </vt:vector>
  </HeadingPairs>
  <TitlesOfParts>
    <vt:vector size="11" baseType="lpstr">
      <vt:lpstr>Arial</vt:lpstr>
      <vt:lpstr>Calibri</vt:lpstr>
      <vt:lpstr>IBM Plex Sans</vt:lpstr>
      <vt:lpstr>Rubik Light</vt:lpstr>
      <vt:lpstr>ヒラギノ角ゴ Pro W3</vt:lpstr>
      <vt:lpstr>1_Covers</vt:lpstr>
      <vt:lpstr>2_Standard templates</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Costanza Barrai</dc:creator>
  <cp:lastModifiedBy>Costanza Barrai</cp:lastModifiedBy>
  <cp:revision>2</cp:revision>
  <dcterms:created xsi:type="dcterms:W3CDTF">2024-11-11T09:20:58Z</dcterms:created>
  <dcterms:modified xsi:type="dcterms:W3CDTF">2024-11-14T15:20:48Z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0x01010004CFAB5E2E064141840D6CB7C3EBA0B9</vt:lpwstr>
  </property>
  <property fmtid="{D5CDD505-2E9C-101B-9397-08002B2CF9AE}" pid="3" name="MediaServiceImageTags">
    <vt:lpwstr/>
  </property>
</Properties>
</file>